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2" name="Shape 52"/>
        <p:cNvGrpSpPr/>
        <p:nvPr/>
      </p:nvGrpSpPr>
      <p:grpSpPr>
        <a:xfrm>
          <a:off x="0" y="0"/>
          <a:ext cx="0" cy="0"/>
          <a:chOff x="0" y="0"/>
          <a:chExt cx="0" cy="0"/>
        </a:xfrm>
      </p:grpSpPr>
      <p:sp>
        <p:nvSpPr>
          <p:cNvPr id="53" name="Google Shape;53;p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55" name="Google Shape;55;p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11"/>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1"/>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168" name="Google Shape;168;p11"/>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1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172" name="Shape 172"/>
        <p:cNvGrpSpPr/>
        <p:nvPr/>
      </p:nvGrpSpPr>
      <p:grpSpPr>
        <a:xfrm>
          <a:off x="0" y="0"/>
          <a:ext cx="0" cy="0"/>
          <a:chOff x="0" y="0"/>
          <a:chExt cx="0" cy="0"/>
        </a:xfrm>
      </p:grpSpPr>
      <p:sp>
        <p:nvSpPr>
          <p:cNvPr id="173" name="Google Shape;173;p12"/>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2"/>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178" name="Shape 178"/>
        <p:cNvGrpSpPr/>
        <p:nvPr/>
      </p:nvGrpSpPr>
      <p:grpSpPr>
        <a:xfrm>
          <a:off x="0" y="0"/>
          <a:ext cx="0" cy="0"/>
          <a:chOff x="0" y="0"/>
          <a:chExt cx="0" cy="0"/>
        </a:xfrm>
      </p:grpSpPr>
      <p:sp>
        <p:nvSpPr>
          <p:cNvPr id="179" name="Google Shape;179;p13"/>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13"/>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13"/>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
        <p:nvSpPr>
          <p:cNvPr id="186" name="Google Shape;186;p13"/>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lang="en-US" sz="800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87" name="Shape 187"/>
        <p:cNvGrpSpPr/>
        <p:nvPr/>
      </p:nvGrpSpPr>
      <p:grpSpPr>
        <a:xfrm>
          <a:off x="0" y="0"/>
          <a:ext cx="0" cy="0"/>
          <a:chOff x="0" y="0"/>
          <a:chExt cx="0" cy="0"/>
        </a:xfrm>
      </p:grpSpPr>
      <p:sp>
        <p:nvSpPr>
          <p:cNvPr id="188" name="Google Shape;188;p14"/>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14"/>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93" name="Shape 193"/>
        <p:cNvGrpSpPr/>
        <p:nvPr/>
      </p:nvGrpSpPr>
      <p:grpSpPr>
        <a:xfrm>
          <a:off x="0" y="0"/>
          <a:ext cx="0" cy="0"/>
          <a:chOff x="0" y="0"/>
          <a:chExt cx="0" cy="0"/>
        </a:xfrm>
      </p:grpSpPr>
      <p:sp>
        <p:nvSpPr>
          <p:cNvPr id="194" name="Google Shape;194;p1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15"/>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15"/>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15"/>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15"/>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15"/>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15"/>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04" name="Shape 204"/>
        <p:cNvGrpSpPr/>
        <p:nvPr/>
      </p:nvGrpSpPr>
      <p:grpSpPr>
        <a:xfrm>
          <a:off x="0" y="0"/>
          <a:ext cx="0" cy="0"/>
          <a:chOff x="0" y="0"/>
          <a:chExt cx="0" cy="0"/>
        </a:xfrm>
      </p:grpSpPr>
      <p:sp>
        <p:nvSpPr>
          <p:cNvPr id="205" name="Google Shape;205;p16"/>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16"/>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16"/>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08" name="Google Shape;208;p16"/>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16"/>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16"/>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1" name="Google Shape;211;p16"/>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16"/>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16"/>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214" name="Google Shape;214;p16"/>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8" name="Shape 218"/>
        <p:cNvGrpSpPr/>
        <p:nvPr/>
      </p:nvGrpSpPr>
      <p:grpSpPr>
        <a:xfrm>
          <a:off x="0" y="0"/>
          <a:ext cx="0" cy="0"/>
          <a:chOff x="0" y="0"/>
          <a:chExt cx="0" cy="0"/>
        </a:xfrm>
      </p:grpSpPr>
      <p:sp>
        <p:nvSpPr>
          <p:cNvPr id="219" name="Google Shape;219;p1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17"/>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18"/>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8"/>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no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8" name="Shape 58"/>
        <p:cNvGrpSpPr/>
        <p:nvPr/>
      </p:nvGrpSpPr>
      <p:grpSpPr>
        <a:xfrm>
          <a:off x="0" y="0"/>
          <a:ext cx="0" cy="0"/>
          <a:chOff x="0" y="0"/>
          <a:chExt cx="0" cy="0"/>
        </a:xfrm>
      </p:grpSpPr>
      <p:sp>
        <p:nvSpPr>
          <p:cNvPr id="59" name="Google Shape;59;p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63" name="Shape 63"/>
        <p:cNvGrpSpPr/>
        <p:nvPr/>
      </p:nvGrpSpPr>
      <p:grpSpPr>
        <a:xfrm>
          <a:off x="0" y="0"/>
          <a:ext cx="0" cy="0"/>
          <a:chOff x="0" y="0"/>
          <a:chExt cx="0" cy="0"/>
        </a:xfrm>
      </p:grpSpPr>
      <p:pic>
        <p:nvPicPr>
          <p:cNvPr descr="\\DROBO-FS\QuickDrops\JB\PPTX NG\Droplets\LightingOverlay.png" id="64" name="Google Shape;64;p4"/>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65" name="Google Shape;65;p4"/>
          <p:cNvGrpSpPr/>
          <p:nvPr/>
        </p:nvGrpSpPr>
        <p:grpSpPr>
          <a:xfrm>
            <a:off x="0" y="0"/>
            <a:ext cx="2305051" cy="6858001"/>
            <a:chOff x="0" y="0"/>
            <a:chExt cx="2305051" cy="6858001"/>
          </a:xfrm>
        </p:grpSpPr>
        <p:sp>
          <p:nvSpPr>
            <p:cNvPr id="66" name="Google Shape;66;p4"/>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72" name="Google Shape;72;p4"/>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73" name="Google Shape;73;p4"/>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75" name="Google Shape;75;p4"/>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76" name="Google Shape;76;p4"/>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9" name="Google Shape;79;p4"/>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81" name="Google Shape;81;p4"/>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84" name="Google Shape;84;p4"/>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7" name="Google Shape;87;p4"/>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9" name="Google Shape;89;p4"/>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91" name="Google Shape;91;p4"/>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93" name="Google Shape;93;p4"/>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7" name="Google Shape;97;p4"/>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8" name="Google Shape;98;p4"/>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100" name="Google Shape;100;p4"/>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101" name="Google Shape;101;p4"/>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103" name="Google Shape;103;p4"/>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105" name="Google Shape;105;p4"/>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8" name="Google Shape;108;p4"/>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10" name="Google Shape;110;p4"/>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13" name="Google Shape;113;p4"/>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14" name="Google Shape;114;p4"/>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7" name="Google Shape;117;p4"/>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9" name="Google Shape;119;p4"/>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4"/>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4"/>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22" name="Google Shape;122;p4"/>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5" name="Shape 125"/>
        <p:cNvGrpSpPr/>
        <p:nvPr/>
      </p:nvGrpSpPr>
      <p:grpSpPr>
        <a:xfrm>
          <a:off x="0" y="0"/>
          <a:ext cx="0" cy="0"/>
          <a:chOff x="0" y="0"/>
          <a:chExt cx="0" cy="0"/>
        </a:xfrm>
      </p:grpSpPr>
      <p:sp>
        <p:nvSpPr>
          <p:cNvPr id="126" name="Google Shape;126;p5"/>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5"/>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8" name="Google Shape;128;p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1" name="Shape 131"/>
        <p:cNvGrpSpPr/>
        <p:nvPr/>
      </p:nvGrpSpPr>
      <p:grpSpPr>
        <a:xfrm>
          <a:off x="0" y="0"/>
          <a:ext cx="0" cy="0"/>
          <a:chOff x="0" y="0"/>
          <a:chExt cx="0" cy="0"/>
        </a:xfrm>
      </p:grpSpPr>
      <p:sp>
        <p:nvSpPr>
          <p:cNvPr id="132" name="Google Shape;132;p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6"/>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4" name="Google Shape;134;p6"/>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5" name="Google Shape;135;p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8" name="Shape 138"/>
        <p:cNvGrpSpPr/>
        <p:nvPr/>
      </p:nvGrpSpPr>
      <p:grpSpPr>
        <a:xfrm>
          <a:off x="0" y="0"/>
          <a:ext cx="0" cy="0"/>
          <a:chOff x="0" y="0"/>
          <a:chExt cx="0" cy="0"/>
        </a:xfrm>
      </p:grpSpPr>
      <p:sp>
        <p:nvSpPr>
          <p:cNvPr id="139" name="Google Shape;139;p7"/>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7"/>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1" name="Google Shape;141;p7"/>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2" name="Google Shape;142;p7"/>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3" name="Google Shape;143;p7"/>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4" name="Google Shape;144;p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7" name="Shape 147"/>
        <p:cNvGrpSpPr/>
        <p:nvPr/>
      </p:nvGrpSpPr>
      <p:grpSpPr>
        <a:xfrm>
          <a:off x="0" y="0"/>
          <a:ext cx="0" cy="0"/>
          <a:chOff x="0" y="0"/>
          <a:chExt cx="0" cy="0"/>
        </a:xfrm>
      </p:grpSpPr>
      <p:sp>
        <p:nvSpPr>
          <p:cNvPr id="148" name="Google Shape;148;p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9"/>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9"/>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9"/>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0"/>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0"/>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noAutofit/>
          </a:bodyPr>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Twentieth Century"/>
                <a:ea typeface="Twentieth Century"/>
                <a:cs typeface="Twentieth Century"/>
                <a:sym typeface="Twentieth Century"/>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Twentieth Century"/>
                <a:ea typeface="Twentieth Century"/>
                <a:cs typeface="Twentieth Century"/>
                <a:sym typeface="Twentieth Century"/>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Twentieth Century"/>
                <a:ea typeface="Twentieth Century"/>
                <a:cs typeface="Twentieth Century"/>
                <a:sym typeface="Twentieth Century"/>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Twentieth Century"/>
                <a:ea typeface="Twentieth Century"/>
                <a:cs typeface="Twentieth Century"/>
                <a:sym typeface="Twentieth Century"/>
              </a:defRPr>
            </a:lvl9pPr>
          </a:lstStyle>
          <a:p/>
        </p:txBody>
      </p:sp>
      <p:sp>
        <p:nvSpPr>
          <p:cNvPr id="161" name="Google Shape;161;p10"/>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pic>
        <p:nvPicPr>
          <p:cNvPr descr="\\DROBO-FS\QuickDrops\JB\PPTX NG\Droplets\LightingOverlay.png" id="6" name="Google Shape;6;p1"/>
          <p:cNvPicPr preferRelativeResize="0"/>
          <p:nvPr/>
        </p:nvPicPr>
        <p:blipFill rotWithShape="1">
          <a:blip r:embed="rId1">
            <a:alphaModFix amt="30000"/>
          </a:blip>
          <a:srcRect b="0" l="0" r="0" t="0"/>
          <a:stretch/>
        </p:blipFill>
        <p:spPr>
          <a:xfrm>
            <a:off x="0" y="-1"/>
            <a:ext cx="12192003" cy="6858001"/>
          </a:xfrm>
          <a:prstGeom prst="rect">
            <a:avLst/>
          </a:prstGeom>
          <a:noFill/>
          <a:ln>
            <a:noFill/>
          </a:ln>
        </p:spPr>
      </p:pic>
      <p:grpSp>
        <p:nvGrpSpPr>
          <p:cNvPr id="7" name="Google Shape;7;p1"/>
          <p:cNvGrpSpPr/>
          <p:nvPr/>
        </p:nvGrpSpPr>
        <p:grpSpPr>
          <a:xfrm>
            <a:off x="-14288" y="0"/>
            <a:ext cx="12053888" cy="68580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1" name="Google Shape;21;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35" name="Google Shape;235;p19"/>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89" name="Google Shape;289;p28"/>
          <p:cNvPicPr preferRelativeResize="0"/>
          <p:nvPr>
            <p:ph idx="1" type="body"/>
          </p:nvPr>
        </p:nvPicPr>
        <p:blipFill rotWithShape="1">
          <a:blip r:embed="rId3">
            <a:alphaModFix/>
          </a:blip>
          <a:srcRect b="0" l="0" r="0" t="0"/>
          <a:stretch/>
        </p:blipFill>
        <p:spPr>
          <a:xfrm>
            <a:off x="0" y="0"/>
            <a:ext cx="12192000" cy="69545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95" name="Google Shape;295;p2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6" name="Google Shape;296;p2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38100" lvl="0" marL="228600" rtl="0" algn="l">
              <a:lnSpc>
                <a:spcPct val="120000"/>
              </a:lnSpc>
              <a:spcBef>
                <a:spcPts val="0"/>
              </a:spcBef>
              <a:spcAft>
                <a:spcPts val="0"/>
              </a:spcAft>
              <a:buClr>
                <a:schemeClr val="lt1"/>
              </a:buClr>
              <a:buSzPts val="3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302" name="Google Shape;302;p30"/>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308" name="Google Shape;308;p31"/>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314" name="Google Shape;314;p32"/>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320" name="Google Shape;320;p33"/>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326" name="Google Shape;326;p34"/>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332" name="Google Shape;332;p35"/>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338" name="Google Shape;338;p36"/>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7"/>
          <p:cNvSpPr txBox="1"/>
          <p:nvPr>
            <p:ph idx="1" type="body"/>
          </p:nvPr>
        </p:nvSpPr>
        <p:spPr>
          <a:xfrm>
            <a:off x="838200" y="562708"/>
            <a:ext cx="10515600" cy="744305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1"/>
              </a:buClr>
              <a:buSzPts val="5000"/>
              <a:buNone/>
            </a:pPr>
            <a:r>
              <a:rPr lang="en-US" sz="4000" u="sng"/>
              <a:t>CONSTRAINT SATISFACTION – WALTZ ALGORIHTM</a:t>
            </a:r>
            <a:endParaRPr/>
          </a:p>
          <a:p>
            <a:pPr indent="-228600" lvl="0" marL="228600" rtl="0" algn="l">
              <a:lnSpc>
                <a:spcPct val="120000"/>
              </a:lnSpc>
              <a:spcBef>
                <a:spcPts val="1000"/>
              </a:spcBef>
              <a:spcAft>
                <a:spcPts val="0"/>
              </a:spcAft>
              <a:buClr>
                <a:schemeClr val="lt1"/>
              </a:buClr>
              <a:buSzPts val="3000"/>
              <a:buChar char="•"/>
            </a:pPr>
            <a:r>
              <a:rPr lang="en-US"/>
              <a:t>Many perceptual tasks appear to be highly complex . this is because the number of interpretations that can be assigned to individual components of an input is large and the number of combinations of those components also appears to be enormous. But a clear analysis well reveal that many do the combinations can not actually occur. These natural constraints can be exploited in the understanding process to reduce the complexity from unmanageable to manageable.</a:t>
            </a:r>
            <a:endParaRPr/>
          </a:p>
          <a:p>
            <a:pPr indent="-228600" lvl="0" marL="228600" rtl="0" algn="l">
              <a:lnSpc>
                <a:spcPct val="120000"/>
              </a:lnSpc>
              <a:spcBef>
                <a:spcPts val="1000"/>
              </a:spcBef>
              <a:spcAft>
                <a:spcPts val="0"/>
              </a:spcAft>
              <a:buClr>
                <a:schemeClr val="lt1"/>
              </a:buClr>
              <a:buSzPts val="3000"/>
              <a:buChar char="•"/>
            </a:pPr>
            <a:r>
              <a:rPr lang="en-US"/>
              <a:t>The Waltz algorithm is for interpreting line drawings of solid polyhedral.</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41" name="Google Shape;241;p20"/>
          <p:cNvPicPr preferRelativeResize="0"/>
          <p:nvPr>
            <p:ph idx="1" type="body"/>
          </p:nvPr>
        </p:nvPicPr>
        <p:blipFill rotWithShape="1">
          <a:blip r:embed="rId3">
            <a:alphaModFix/>
          </a:blip>
          <a:srcRect b="0" l="0" r="0" t="0"/>
          <a:stretch/>
        </p:blipFill>
        <p:spPr>
          <a:xfrm>
            <a:off x="-1670" y="0"/>
            <a:ext cx="1219367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8"/>
          <p:cNvSpPr txBox="1"/>
          <p:nvPr>
            <p:ph idx="1" type="body"/>
          </p:nvPr>
        </p:nvSpPr>
        <p:spPr>
          <a:xfrm>
            <a:off x="1133963" y="89290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There are two important steps in the use of constraints in problem solving:</a:t>
            </a:r>
            <a:endParaRPr/>
          </a:p>
          <a:p>
            <a:pPr indent="-228600" lvl="0" marL="228600" rtl="0" algn="l">
              <a:lnSpc>
                <a:spcPct val="120000"/>
              </a:lnSpc>
              <a:spcBef>
                <a:spcPts val="1000"/>
              </a:spcBef>
              <a:spcAft>
                <a:spcPts val="0"/>
              </a:spcAft>
              <a:buClr>
                <a:schemeClr val="lt1"/>
              </a:buClr>
              <a:buSzPts val="3000"/>
              <a:buChar char="•"/>
            </a:pPr>
            <a:r>
              <a:rPr lang="en-US"/>
              <a:t>1. Analyze the problem domain to determine the actual constraints.</a:t>
            </a:r>
            <a:endParaRPr/>
          </a:p>
          <a:p>
            <a:pPr indent="-228600" lvl="0" marL="228600" rtl="0" algn="l">
              <a:lnSpc>
                <a:spcPct val="120000"/>
              </a:lnSpc>
              <a:spcBef>
                <a:spcPts val="1000"/>
              </a:spcBef>
              <a:spcAft>
                <a:spcPts val="0"/>
              </a:spcAft>
              <a:buClr>
                <a:schemeClr val="lt1"/>
              </a:buClr>
              <a:buSzPts val="3000"/>
              <a:buChar char="•"/>
            </a:pPr>
            <a:r>
              <a:rPr lang="en-US"/>
              <a:t>2. Solve the problem by applying a constraint satisfaction algorithm.</a:t>
            </a:r>
            <a:endParaRPr/>
          </a:p>
          <a:p>
            <a:pPr indent="-228600" lvl="0" marL="228600" rtl="0" algn="l">
              <a:lnSpc>
                <a:spcPct val="120000"/>
              </a:lnSpc>
              <a:spcBef>
                <a:spcPts val="1000"/>
              </a:spcBef>
              <a:spcAft>
                <a:spcPts val="0"/>
              </a:spcAft>
              <a:buClr>
                <a:schemeClr val="lt1"/>
              </a:buClr>
              <a:buSzPts val="3000"/>
              <a:buChar char="•"/>
            </a:pPr>
            <a:r>
              <a:rPr lang="en-US"/>
              <a:t>Consider for example a three dimensional line drawing . The analysis process is to determine the object described by the lines. The geometric relationships between different types of line junctions helped to determine the object types.</a:t>
            </a:r>
            <a:endParaRPr/>
          </a:p>
          <a:p>
            <a:pPr indent="-38100" lvl="0" marL="228600" rtl="0" algn="l">
              <a:lnSpc>
                <a:spcPct val="120000"/>
              </a:lnSpc>
              <a:spcBef>
                <a:spcPts val="1000"/>
              </a:spcBef>
              <a:spcAft>
                <a:spcPts val="0"/>
              </a:spcAft>
              <a:buClr>
                <a:schemeClr val="lt1"/>
              </a:buClr>
              <a:buSzPts val="3000"/>
              <a:buNone/>
            </a:pPr>
            <a:r>
              <a:t/>
            </a:r>
            <a:endParaRPr/>
          </a:p>
        </p:txBody>
      </p:sp>
      <p:pic>
        <p:nvPicPr>
          <p:cNvPr id="349" name="Google Shape;349;p38"/>
          <p:cNvPicPr preferRelativeResize="0"/>
          <p:nvPr/>
        </p:nvPicPr>
        <p:blipFill rotWithShape="1">
          <a:blip r:embed="rId3">
            <a:alphaModFix/>
          </a:blip>
          <a:srcRect b="0" l="0" r="0" t="0"/>
          <a:stretch/>
        </p:blipFill>
        <p:spPr>
          <a:xfrm>
            <a:off x="3332364" y="4434621"/>
            <a:ext cx="4475205" cy="2327106"/>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355" name="Google Shape;355;p3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In waltz’s algorithm, labels are assigned to lines of various types-say concave edges are produced by two adjacent touching surfaces which duce a concave (less than 180 Degrees) depth change .</a:t>
            </a:r>
            <a:endParaRPr/>
          </a:p>
          <a:p>
            <a:pPr indent="-228600" lvl="0" marL="228600" rtl="0" algn="l">
              <a:lnSpc>
                <a:spcPct val="120000"/>
              </a:lnSpc>
              <a:spcBef>
                <a:spcPts val="1000"/>
              </a:spcBef>
              <a:spcAft>
                <a:spcPts val="0"/>
              </a:spcAft>
              <a:buClr>
                <a:schemeClr val="lt1"/>
              </a:buClr>
              <a:buSzPts val="3000"/>
              <a:buChar char="•"/>
            </a:pPr>
            <a:r>
              <a:rPr lang="en-US"/>
              <a:t>Conversely, convex edges produce a convexly viewed depth (greater than 180 degrees), and a boundary edge outlines a surface that obstracts other objects.</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361" name="Google Shape;361;p40"/>
          <p:cNvSpPr txBox="1"/>
          <p:nvPr>
            <p:ph idx="1" type="body"/>
          </p:nvPr>
        </p:nvSpPr>
        <p:spPr>
          <a:xfrm>
            <a:off x="1141412" y="1219199"/>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To label a concave edge, a mints sign is used. Convex edges one labeled with a plus sign, and a right or left arrow is used to label the boundary edges. By restricting vertices to be the intersection of three object faces, it is possible to reduce the number of basic vertex types to only four : the L, the T , the Fork and the Arrow.</a:t>
            </a:r>
            <a:endParaRPr/>
          </a:p>
          <a:p>
            <a:pPr indent="-38100" lvl="0" marL="228600" rtl="0" algn="l">
              <a:lnSpc>
                <a:spcPct val="120000"/>
              </a:lnSpc>
              <a:spcBef>
                <a:spcPts val="1000"/>
              </a:spcBef>
              <a:spcAft>
                <a:spcPts val="0"/>
              </a:spcAft>
              <a:buClr>
                <a:schemeClr val="lt1"/>
              </a:buClr>
              <a:buSzPts val="3000"/>
              <a:buNone/>
            </a:pPr>
            <a:r>
              <a:t/>
            </a:r>
            <a:endParaRPr/>
          </a:p>
        </p:txBody>
      </p:sp>
      <p:pic>
        <p:nvPicPr>
          <p:cNvPr id="362" name="Google Shape;362;p40"/>
          <p:cNvPicPr preferRelativeResize="0"/>
          <p:nvPr/>
        </p:nvPicPr>
        <p:blipFill rotWithShape="1">
          <a:blip r:embed="rId3">
            <a:alphaModFix/>
          </a:blip>
          <a:srcRect b="0" l="0" r="0" t="0"/>
          <a:stretch/>
        </p:blipFill>
        <p:spPr>
          <a:xfrm>
            <a:off x="3979985" y="4001294"/>
            <a:ext cx="3810000" cy="27813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368" name="Google Shape;368;p4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When a three-dimensional object is viewed from all possible positions, the four junction types, together with the valid edge labels, give rise to eighteen different permissible junction configurations as shown in figurre</a:t>
            </a:r>
            <a:endParaRPr/>
          </a:p>
          <a:p>
            <a:pPr indent="-228600" lvl="0" marL="228600" rtl="0" algn="l">
              <a:lnSpc>
                <a:spcPct val="120000"/>
              </a:lnSpc>
              <a:spcBef>
                <a:spcPts val="1000"/>
              </a:spcBef>
              <a:spcAft>
                <a:spcPts val="0"/>
              </a:spcAft>
              <a:buClr>
                <a:schemeClr val="lt1"/>
              </a:buClr>
              <a:buSzPts val="3000"/>
              <a:buChar char="•"/>
            </a:pPr>
            <a:r>
              <a:rPr lang="en-US"/>
              <a:t>Geometric constraints, together with a consistent labeling scheme, can simplify the object identification process. A set of labeling rules which facilitates this process can be developed for different classes of objects. The following rules will apply for many polyhedral objects.</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374" name="Google Shape;374;p42"/>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1. The arrow should be directed to mark boundaries by traversing the object in a clockwise direction.</a:t>
            </a:r>
            <a:endParaRPr/>
          </a:p>
          <a:p>
            <a:pPr indent="-228600" lvl="0" marL="228600" rtl="0" algn="l">
              <a:lnSpc>
                <a:spcPct val="120000"/>
              </a:lnSpc>
              <a:spcBef>
                <a:spcPts val="1000"/>
              </a:spcBef>
              <a:spcAft>
                <a:spcPts val="0"/>
              </a:spcAft>
              <a:buClr>
                <a:schemeClr val="lt1"/>
              </a:buClr>
              <a:buSzPts val="3000"/>
              <a:buChar char="•"/>
            </a:pPr>
            <a:r>
              <a:rPr lang="en-US"/>
              <a:t>2. Unbroken lines should have the same lable assigned at both ends.</a:t>
            </a:r>
            <a:endParaRPr/>
          </a:p>
          <a:p>
            <a:pPr indent="-228600" lvl="0" marL="228600" rtl="0" algn="l">
              <a:lnSpc>
                <a:spcPct val="120000"/>
              </a:lnSpc>
              <a:spcBef>
                <a:spcPts val="1000"/>
              </a:spcBef>
              <a:spcAft>
                <a:spcPts val="0"/>
              </a:spcAft>
              <a:buClr>
                <a:schemeClr val="lt1"/>
              </a:buClr>
              <a:buSzPts val="3000"/>
              <a:buChar char="•"/>
            </a:pPr>
            <a:r>
              <a:rPr lang="en-US"/>
              <a:t>3. When a fork is labeled with a+ edge, it must have all three edges label as + , and</a:t>
            </a:r>
            <a:endParaRPr/>
          </a:p>
          <a:p>
            <a:pPr indent="-228600" lvl="0" marL="228600" rtl="0" algn="l">
              <a:lnSpc>
                <a:spcPct val="120000"/>
              </a:lnSpc>
              <a:spcBef>
                <a:spcPts val="1000"/>
              </a:spcBef>
              <a:spcAft>
                <a:spcPts val="0"/>
              </a:spcAft>
              <a:buClr>
                <a:schemeClr val="lt1"/>
              </a:buClr>
              <a:buSzPts val="3000"/>
              <a:buChar char="•"/>
            </a:pPr>
            <a:r>
              <a:rPr lang="en-US"/>
              <a:t>4. Arrow junctions which have an arrow label on both bard edges must also have a + label on the shaft.</a:t>
            </a:r>
            <a:endParaRPr/>
          </a:p>
          <a:p>
            <a:pPr indent="-228600" lvl="0" marL="228600" rtl="0" algn="l">
              <a:lnSpc>
                <a:spcPct val="120000"/>
              </a:lnSpc>
              <a:spcBef>
                <a:spcPts val="1000"/>
              </a:spcBef>
              <a:spcAft>
                <a:spcPts val="0"/>
              </a:spcAft>
              <a:buClr>
                <a:schemeClr val="lt1"/>
              </a:buClr>
              <a:buSzPts val="3000"/>
              <a:buChar char="•"/>
            </a:pPr>
            <a:r>
              <a:rPr lang="en-US"/>
              <a:t>These rules can be applied to a polygonal object as given in figure</a:t>
            </a:r>
            <a:endParaRPr/>
          </a:p>
          <a:p>
            <a:pPr indent="-38100" lvl="0" marL="228600" rtl="0" algn="l">
              <a:lnSpc>
                <a:spcPct val="120000"/>
              </a:lnSpc>
              <a:spcBef>
                <a:spcPts val="1000"/>
              </a:spcBef>
              <a:spcAft>
                <a:spcPts val="0"/>
              </a:spcAft>
              <a:buClr>
                <a:schemeClr val="lt1"/>
              </a:buClr>
              <a:buSzPts val="3000"/>
              <a:buNone/>
            </a:pPr>
            <a:r>
              <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380" name="Google Shape;380;p43"/>
          <p:cNvSpPr txBox="1"/>
          <p:nvPr>
            <p:ph idx="1" type="body"/>
          </p:nvPr>
        </p:nvSpPr>
        <p:spPr>
          <a:xfrm>
            <a:off x="1031630" y="3289788"/>
            <a:ext cx="10322169" cy="2887175"/>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 example of object labelling.</a:t>
            </a:r>
            <a:endParaRPr b="1"/>
          </a:p>
          <a:p>
            <a:pPr indent="-228600" lvl="0" marL="228600" rtl="0" algn="l">
              <a:lnSpc>
                <a:spcPct val="120000"/>
              </a:lnSpc>
              <a:spcBef>
                <a:spcPts val="1000"/>
              </a:spcBef>
              <a:spcAft>
                <a:spcPts val="0"/>
              </a:spcAft>
              <a:buClr>
                <a:schemeClr val="lt1"/>
              </a:buClr>
              <a:buSzPts val="3000"/>
              <a:buChar char="•"/>
            </a:pPr>
            <a:r>
              <a:rPr lang="en-US"/>
              <a:t>Starting with any edge having an object face on its right, the external boundary is labelled with the arrow in a clockwise direction. Interior lines are then labelled with + or _ consistent with the other labelling rules.</a:t>
            </a:r>
            <a:endParaRPr/>
          </a:p>
        </p:txBody>
      </p:sp>
      <p:pic>
        <p:nvPicPr>
          <p:cNvPr id="381" name="Google Shape;381;p43"/>
          <p:cNvPicPr preferRelativeResize="0"/>
          <p:nvPr/>
        </p:nvPicPr>
        <p:blipFill rotWithShape="1">
          <a:blip r:embed="rId3">
            <a:alphaModFix/>
          </a:blip>
          <a:srcRect b="0" l="0" r="0" t="0"/>
          <a:stretch/>
        </p:blipFill>
        <p:spPr>
          <a:xfrm>
            <a:off x="4191000" y="498719"/>
            <a:ext cx="3810000" cy="265747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4"/>
          <p:cNvSpPr txBox="1"/>
          <p:nvPr>
            <p:ph type="title"/>
          </p:nvPr>
        </p:nvSpPr>
        <p:spPr>
          <a:xfrm>
            <a:off x="1141413" y="618518"/>
            <a:ext cx="9905998" cy="13175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40"/>
              <a:buFont typeface="Twentieth Century"/>
              <a:buNone/>
            </a:pPr>
            <a:r>
              <a:t/>
            </a:r>
            <a:endParaRPr sz="3240"/>
          </a:p>
        </p:txBody>
      </p:sp>
      <p:sp>
        <p:nvSpPr>
          <p:cNvPr id="387" name="Google Shape;387;p44"/>
          <p:cNvSpPr txBox="1"/>
          <p:nvPr>
            <p:ph idx="1" type="body"/>
          </p:nvPr>
        </p:nvSpPr>
        <p:spPr>
          <a:xfrm>
            <a:off x="1141412" y="750277"/>
            <a:ext cx="9905999" cy="504092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To see how waltz constraint satisfaction algorithm works, consider the image drawing of a pyramid as given in figure At the right side of the pyramid are all possible labelings for the four junctions A, B, C and D.</a:t>
            </a:r>
            <a:endParaRPr/>
          </a:p>
          <a:p>
            <a:pPr indent="-38100" lvl="0" marL="228600" rtl="0" algn="l">
              <a:lnSpc>
                <a:spcPct val="120000"/>
              </a:lnSpc>
              <a:spcBef>
                <a:spcPts val="1000"/>
              </a:spcBef>
              <a:spcAft>
                <a:spcPts val="0"/>
              </a:spcAft>
              <a:buClr>
                <a:schemeClr val="lt1"/>
              </a:buClr>
              <a:buSzPts val="3000"/>
              <a:buNone/>
            </a:pPr>
            <a:r>
              <a:t/>
            </a:r>
            <a:endParaRPr/>
          </a:p>
        </p:txBody>
      </p:sp>
      <p:pic>
        <p:nvPicPr>
          <p:cNvPr id="388" name="Google Shape;388;p44"/>
          <p:cNvPicPr preferRelativeResize="0"/>
          <p:nvPr/>
        </p:nvPicPr>
        <p:blipFill rotWithShape="1">
          <a:blip r:embed="rId3">
            <a:alphaModFix/>
          </a:blip>
          <a:srcRect b="0" l="0" r="0" t="0"/>
          <a:stretch/>
        </p:blipFill>
        <p:spPr>
          <a:xfrm>
            <a:off x="4189411" y="2649049"/>
            <a:ext cx="3810000" cy="284797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394" name="Google Shape;394;p45"/>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Using these labels as mutual constraints on connected junctions, permissible labels for the whole pyramid can be determined. The constraint satisfaction procedure works as follows.</a:t>
            </a:r>
            <a:endParaRPr/>
          </a:p>
          <a:p>
            <a:pPr indent="-228600" lvl="0" marL="228600" rtl="0" algn="l">
              <a:lnSpc>
                <a:spcPct val="120000"/>
              </a:lnSpc>
              <a:spcBef>
                <a:spcPts val="1000"/>
              </a:spcBef>
              <a:spcAft>
                <a:spcPts val="0"/>
              </a:spcAft>
              <a:buClr>
                <a:schemeClr val="lt1"/>
              </a:buClr>
              <a:buSzPts val="3000"/>
              <a:buChar char="•"/>
            </a:pPr>
            <a:r>
              <a:rPr lang="en-US"/>
              <a:t>Starting at an arbitrary junction, say A, a record of all permissible labels is made for that junction. An adjacent junction is then chosen, say , B and labels which are inconsistent with the line AB are then eliminated from the p</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400" name="Google Shape;400;p46"/>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permissible A and B lists. In this case, the line joining B can only be a +, - or an up arrow consequently, two of the possible A labelings can be eliminated and the remaining are</a:t>
            </a:r>
            <a:endParaRPr/>
          </a:p>
          <a:p>
            <a:pPr indent="-228600" lvl="0" marL="228600" rtl="0" algn="l">
              <a:lnSpc>
                <a:spcPct val="120000"/>
              </a:lnSpc>
              <a:spcBef>
                <a:spcPts val="1000"/>
              </a:spcBef>
              <a:spcAft>
                <a:spcPts val="0"/>
              </a:spcAft>
              <a:buClr>
                <a:schemeClr val="lt1"/>
              </a:buClr>
              <a:buSzPts val="3000"/>
              <a:buChar char="•"/>
            </a:pPr>
            <a:r>
              <a:rPr lang="en-US"/>
              <a:t>                                             </a:t>
            </a:r>
            <a:endParaRPr/>
          </a:p>
          <a:p>
            <a:pPr indent="-38100" lvl="0" marL="228600" rtl="0" algn="l">
              <a:lnSpc>
                <a:spcPct val="120000"/>
              </a:lnSpc>
              <a:spcBef>
                <a:spcPts val="1000"/>
              </a:spcBef>
              <a:spcAft>
                <a:spcPts val="0"/>
              </a:spcAft>
              <a:buClr>
                <a:schemeClr val="lt1"/>
              </a:buClr>
              <a:buSzPts val="3000"/>
              <a:buNone/>
            </a:pPr>
            <a:r>
              <a:t/>
            </a:r>
            <a:endParaRPr/>
          </a:p>
          <a:p>
            <a:pPr indent="-228600" lvl="0" marL="228600" rtl="0" algn="l">
              <a:lnSpc>
                <a:spcPct val="120000"/>
              </a:lnSpc>
              <a:spcBef>
                <a:spcPts val="1000"/>
              </a:spcBef>
              <a:spcAft>
                <a:spcPts val="0"/>
              </a:spcAft>
              <a:buClr>
                <a:schemeClr val="lt1"/>
              </a:buClr>
              <a:buSzPts val="3000"/>
              <a:buChar char="•"/>
            </a:pPr>
            <a:r>
              <a:rPr lang="en-US"/>
              <a:t>Choosing junction c next, we find that the BC constraints are</a:t>
            </a:r>
            <a:endParaRPr/>
          </a:p>
          <a:p>
            <a:pPr indent="-38100" lvl="0" marL="228600" rtl="0" algn="l">
              <a:lnSpc>
                <a:spcPct val="120000"/>
              </a:lnSpc>
              <a:spcBef>
                <a:spcPts val="1000"/>
              </a:spcBef>
              <a:spcAft>
                <a:spcPts val="0"/>
              </a:spcAft>
              <a:buClr>
                <a:schemeClr val="lt1"/>
              </a:buClr>
              <a:buSzPts val="3000"/>
              <a:buNone/>
            </a:pPr>
            <a:r>
              <a:t/>
            </a:r>
            <a:endParaRPr/>
          </a:p>
        </p:txBody>
      </p:sp>
      <p:pic>
        <p:nvPicPr>
          <p:cNvPr id="401" name="Google Shape;401;p46"/>
          <p:cNvPicPr preferRelativeResize="0"/>
          <p:nvPr/>
        </p:nvPicPr>
        <p:blipFill rotWithShape="1">
          <a:blip r:embed="rId3">
            <a:alphaModFix/>
          </a:blip>
          <a:srcRect b="0" l="0" r="0" t="0"/>
          <a:stretch/>
        </p:blipFill>
        <p:spPr>
          <a:xfrm>
            <a:off x="4570411" y="3552092"/>
            <a:ext cx="3048000" cy="100012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407" name="Google Shape;407;p47"/>
          <p:cNvSpPr txBox="1"/>
          <p:nvPr>
            <p:ph idx="1" type="body"/>
          </p:nvPr>
        </p:nvSpPr>
        <p:spPr>
          <a:xfrm>
            <a:off x="838200" y="1825625"/>
            <a:ext cx="10515600" cy="4667250"/>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satisfied by all of the B and C labelling, so on reduction</a:t>
            </a:r>
            <a:endParaRPr/>
          </a:p>
          <a:p>
            <a:pPr indent="-228600" lvl="0" marL="228600" rtl="0" algn="l">
              <a:lnSpc>
                <a:spcPct val="120000"/>
              </a:lnSpc>
              <a:spcBef>
                <a:spcPts val="1000"/>
              </a:spcBef>
              <a:spcAft>
                <a:spcPts val="0"/>
              </a:spcAft>
              <a:buClr>
                <a:schemeClr val="lt1"/>
              </a:buClr>
              <a:buSzPts val="3000"/>
              <a:buChar char="•"/>
            </a:pPr>
            <a:r>
              <a:rPr lang="en-US"/>
              <a:t>is possible with this step. On the otherhand, the line AC must be labled as – or as an up-left-arrow  to be consistent. Therefore, an additional label for A can be eliminated to reduce the remainder to the following.</a:t>
            </a:r>
            <a:endParaRPr/>
          </a:p>
          <a:p>
            <a:pPr indent="-38100" lvl="0" marL="228600" rtl="0" algn="l">
              <a:lnSpc>
                <a:spcPct val="120000"/>
              </a:lnSpc>
              <a:spcBef>
                <a:spcPts val="1000"/>
              </a:spcBef>
              <a:spcAft>
                <a:spcPts val="0"/>
              </a:spcAft>
              <a:buClr>
                <a:schemeClr val="lt1"/>
              </a:buClr>
              <a:buSzPts val="3000"/>
              <a:buNone/>
            </a:pPr>
            <a:r>
              <a:t/>
            </a:r>
            <a:endParaRPr/>
          </a:p>
          <a:p>
            <a:pPr indent="-228600" lvl="0" marL="228600" rtl="0" algn="l">
              <a:lnSpc>
                <a:spcPct val="120000"/>
              </a:lnSpc>
              <a:spcBef>
                <a:spcPts val="1000"/>
              </a:spcBef>
              <a:spcAft>
                <a:spcPts val="0"/>
              </a:spcAft>
              <a:buClr>
                <a:schemeClr val="lt1"/>
              </a:buClr>
              <a:buSzPts val="3000"/>
              <a:buChar char="•"/>
            </a:pPr>
            <a:br>
              <a:rPr lang="en-US"/>
            </a:br>
            <a:br>
              <a:rPr lang="en-US"/>
            </a:br>
            <a:endParaRPr/>
          </a:p>
          <a:p>
            <a:pPr indent="-38100" lvl="0" marL="228600" rtl="0" algn="l">
              <a:lnSpc>
                <a:spcPct val="120000"/>
              </a:lnSpc>
              <a:spcBef>
                <a:spcPts val="1000"/>
              </a:spcBef>
              <a:spcAft>
                <a:spcPts val="0"/>
              </a:spcAft>
              <a:buClr>
                <a:schemeClr val="lt1"/>
              </a:buClr>
              <a:buSzPts val="3000"/>
              <a:buNone/>
            </a:pPr>
            <a:r>
              <a:t/>
            </a:r>
            <a:endParaRPr/>
          </a:p>
          <a:p>
            <a:pPr indent="-38100" lvl="0" marL="228600" rtl="0" algn="l">
              <a:lnSpc>
                <a:spcPct val="120000"/>
              </a:lnSpc>
              <a:spcBef>
                <a:spcPts val="1000"/>
              </a:spcBef>
              <a:spcAft>
                <a:spcPts val="0"/>
              </a:spcAft>
              <a:buClr>
                <a:schemeClr val="lt1"/>
              </a:buClr>
              <a:buSzPts val="3000"/>
              <a:buNone/>
            </a:pPr>
            <a:r>
              <a:t/>
            </a:r>
            <a:endParaRPr/>
          </a:p>
        </p:txBody>
      </p:sp>
      <p:pic>
        <p:nvPicPr>
          <p:cNvPr id="408" name="Google Shape;408;p47"/>
          <p:cNvPicPr preferRelativeResize="0"/>
          <p:nvPr/>
        </p:nvPicPr>
        <p:blipFill rotWithShape="1">
          <a:blip r:embed="rId3">
            <a:alphaModFix/>
          </a:blip>
          <a:srcRect b="0" l="0" r="0" t="0"/>
          <a:stretch/>
        </p:blipFill>
        <p:spPr>
          <a:xfrm>
            <a:off x="3962400" y="4760913"/>
            <a:ext cx="3048000" cy="128587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47" name="Google Shape;247;p21"/>
          <p:cNvPicPr preferRelativeResize="0"/>
          <p:nvPr>
            <p:ph idx="1" type="body"/>
          </p:nvPr>
        </p:nvPicPr>
        <p:blipFill rotWithShape="1">
          <a:blip r:embed="rId3">
            <a:alphaModFix/>
          </a:blip>
          <a:srcRect b="0" l="0" r="0" t="0"/>
          <a:stretch/>
        </p:blipFill>
        <p:spPr>
          <a:xfrm>
            <a:off x="12879" y="0"/>
            <a:ext cx="12179121"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414" name="Google Shape;414;p48"/>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38100" lvl="0" marL="228600" rtl="0" algn="l">
              <a:lnSpc>
                <a:spcPct val="120000"/>
              </a:lnSpc>
              <a:spcBef>
                <a:spcPts val="0"/>
              </a:spcBef>
              <a:spcAft>
                <a:spcPts val="0"/>
              </a:spcAft>
              <a:buClr>
                <a:schemeClr val="lt1"/>
              </a:buClr>
              <a:buSzPts val="3000"/>
              <a:buNone/>
            </a:pPr>
            <a:r>
              <a:t/>
            </a:r>
            <a:endParaRPr/>
          </a:p>
          <a:p>
            <a:pPr indent="-228600" lvl="0" marL="228600" rtl="0" algn="l">
              <a:lnSpc>
                <a:spcPct val="120000"/>
              </a:lnSpc>
              <a:spcBef>
                <a:spcPts val="1000"/>
              </a:spcBef>
              <a:spcAft>
                <a:spcPts val="0"/>
              </a:spcAft>
              <a:buClr>
                <a:schemeClr val="lt1"/>
              </a:buClr>
              <a:buSzPts val="3000"/>
              <a:buChar char="•"/>
            </a:pPr>
            <a:r>
              <a:rPr lang="en-US"/>
              <a:t>This new restriction on a now permit the elimination of one B labelling to maintain consistency. Thus, the permissible B labelling remaining are now</a:t>
            </a:r>
            <a:endParaRPr/>
          </a:p>
          <a:p>
            <a:pPr indent="-38100" lvl="0" marL="228600" rtl="0" algn="l">
              <a:lnSpc>
                <a:spcPct val="120000"/>
              </a:lnSpc>
              <a:spcBef>
                <a:spcPts val="1000"/>
              </a:spcBef>
              <a:spcAft>
                <a:spcPts val="0"/>
              </a:spcAft>
              <a:buClr>
                <a:schemeClr val="lt1"/>
              </a:buClr>
              <a:buSzPts val="3000"/>
              <a:buNone/>
            </a:pPr>
            <a:r>
              <a:t/>
            </a:r>
            <a:endParaRPr/>
          </a:p>
          <a:p>
            <a:pPr indent="-38100" lvl="0" marL="228600" rtl="0" algn="l">
              <a:lnSpc>
                <a:spcPct val="120000"/>
              </a:lnSpc>
              <a:spcBef>
                <a:spcPts val="1000"/>
              </a:spcBef>
              <a:spcAft>
                <a:spcPts val="0"/>
              </a:spcAft>
              <a:buClr>
                <a:schemeClr val="lt1"/>
              </a:buClr>
              <a:buSzPts val="3000"/>
              <a:buNone/>
            </a:pPr>
            <a:r>
              <a:t/>
            </a:r>
            <a:endParaRPr/>
          </a:p>
          <a:p>
            <a:pPr indent="-38100" lvl="0" marL="228600" rtl="0" algn="l">
              <a:lnSpc>
                <a:spcPct val="120000"/>
              </a:lnSpc>
              <a:spcBef>
                <a:spcPts val="1000"/>
              </a:spcBef>
              <a:spcAft>
                <a:spcPts val="0"/>
              </a:spcAft>
              <a:buClr>
                <a:schemeClr val="lt1"/>
              </a:buClr>
              <a:buSzPts val="3000"/>
              <a:buNone/>
            </a:pPr>
            <a:r>
              <a:t/>
            </a:r>
            <a:endParaRPr/>
          </a:p>
          <a:p>
            <a:pPr indent="-38100" lvl="0" marL="228600" rtl="0" algn="l">
              <a:lnSpc>
                <a:spcPct val="120000"/>
              </a:lnSpc>
              <a:spcBef>
                <a:spcPts val="1000"/>
              </a:spcBef>
              <a:spcAft>
                <a:spcPts val="0"/>
              </a:spcAft>
              <a:buClr>
                <a:schemeClr val="lt1"/>
              </a:buClr>
              <a:buSzPts val="3000"/>
              <a:buNone/>
            </a:pPr>
            <a:r>
              <a:t/>
            </a:r>
            <a:endParaRPr/>
          </a:p>
        </p:txBody>
      </p:sp>
      <p:pic>
        <p:nvPicPr>
          <p:cNvPr id="415" name="Google Shape;415;p48"/>
          <p:cNvPicPr preferRelativeResize="0"/>
          <p:nvPr/>
        </p:nvPicPr>
        <p:blipFill rotWithShape="1">
          <a:blip r:embed="rId3">
            <a:alphaModFix/>
          </a:blip>
          <a:srcRect b="0" l="0" r="0" t="0"/>
          <a:stretch/>
        </p:blipFill>
        <p:spPr>
          <a:xfrm>
            <a:off x="2438400" y="3794614"/>
            <a:ext cx="3048000" cy="12382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9"/>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421" name="Google Shape;421;p4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lt1"/>
              </a:buClr>
              <a:buSzPts val="2775"/>
              <a:buChar char="•"/>
            </a:pPr>
            <a:r>
              <a:rPr lang="en-US" sz="2220"/>
              <a:t>This reduction in turn, places a new restriction on BC, permitting the elimination of one C label, since BC must now be labelled as a + only. This leaves the remaining C labels as show in side diagram.</a:t>
            </a:r>
            <a:br>
              <a:rPr lang="en-US" sz="2220"/>
            </a:br>
            <a:br>
              <a:rPr lang="en-US" sz="2220"/>
            </a:br>
            <a:br>
              <a:rPr lang="en-US" sz="2220"/>
            </a:br>
            <a:br>
              <a:rPr lang="en-US" sz="2220"/>
            </a:br>
            <a:r>
              <a:rPr lang="en-US" sz="2220"/>
              <a:t>4. Moving now to junction d, we see that of the six possible D leadings, only three satisfy the BD constraint of a up or a down arrow. Therefore, the remaining permissible leavenings for d are now</a:t>
            </a:r>
            <a:br>
              <a:rPr lang="en-US" sz="2220"/>
            </a:br>
            <a:endParaRPr sz="2220"/>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sp>
        <p:nvSpPr>
          <p:cNvPr id="427" name="Google Shape;427;p5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lt1"/>
              </a:buClr>
              <a:buSzPts val="2775"/>
              <a:buNone/>
            </a:pPr>
            <a:r>
              <a:t/>
            </a:r>
            <a:endParaRPr sz="2220"/>
          </a:p>
          <a:p>
            <a:pPr indent="0" lvl="0" marL="0" rtl="0" algn="l">
              <a:lnSpc>
                <a:spcPct val="110000"/>
              </a:lnSpc>
              <a:spcBef>
                <a:spcPts val="1000"/>
              </a:spcBef>
              <a:spcAft>
                <a:spcPts val="0"/>
              </a:spcAft>
              <a:buClr>
                <a:schemeClr val="lt1"/>
              </a:buClr>
              <a:buSzPts val="2775"/>
              <a:buNone/>
            </a:pPr>
            <a:r>
              <a:t/>
            </a:r>
            <a:endParaRPr sz="2220"/>
          </a:p>
          <a:p>
            <a:pPr indent="0" lvl="0" marL="0" rtl="0" algn="l">
              <a:lnSpc>
                <a:spcPct val="110000"/>
              </a:lnSpc>
              <a:spcBef>
                <a:spcPts val="1000"/>
              </a:spcBef>
              <a:spcAft>
                <a:spcPts val="0"/>
              </a:spcAft>
              <a:buClr>
                <a:schemeClr val="lt1"/>
              </a:buClr>
              <a:buSzPts val="2775"/>
              <a:buNone/>
            </a:pPr>
            <a:r>
              <a:t/>
            </a:r>
            <a:endParaRPr sz="2220"/>
          </a:p>
          <a:p>
            <a:pPr indent="0" lvl="0" marL="0" rtl="0" algn="l">
              <a:lnSpc>
                <a:spcPct val="110000"/>
              </a:lnSpc>
              <a:spcBef>
                <a:spcPts val="1000"/>
              </a:spcBef>
              <a:spcAft>
                <a:spcPts val="0"/>
              </a:spcAft>
              <a:buClr>
                <a:schemeClr val="lt1"/>
              </a:buClr>
              <a:buSzPts val="2775"/>
              <a:buNone/>
            </a:pPr>
            <a:r>
              <a:rPr lang="en-US" sz="2220"/>
              <a:t>Continuing with the above procedure, we see that further label eliminations are not possible since all constraints have been satisfied. This process is completed by finding the different combinations of unique labelling that can be assigned to the figure. An enumerations of the remaining label shows that its is possible to find only three different labelling.</a:t>
            </a:r>
            <a:endParaRPr/>
          </a:p>
          <a:p>
            <a:pPr indent="0" lvl="0" marL="0" rtl="0" algn="l">
              <a:lnSpc>
                <a:spcPct val="110000"/>
              </a:lnSpc>
              <a:spcBef>
                <a:spcPts val="1000"/>
              </a:spcBef>
              <a:spcAft>
                <a:spcPts val="0"/>
              </a:spcAft>
              <a:buClr>
                <a:schemeClr val="lt1"/>
              </a:buClr>
              <a:buSzPts val="2775"/>
              <a:buNone/>
            </a:pPr>
            <a:r>
              <a:t/>
            </a:r>
            <a:endParaRPr sz="2220"/>
          </a:p>
        </p:txBody>
      </p:sp>
      <p:pic>
        <p:nvPicPr>
          <p:cNvPr id="428" name="Google Shape;428;p50"/>
          <p:cNvPicPr preferRelativeResize="0"/>
          <p:nvPr/>
        </p:nvPicPr>
        <p:blipFill rotWithShape="1">
          <a:blip r:embed="rId3">
            <a:alphaModFix/>
          </a:blip>
          <a:srcRect b="0" l="0" r="0" t="0"/>
          <a:stretch/>
        </p:blipFill>
        <p:spPr>
          <a:xfrm>
            <a:off x="3751384" y="1385459"/>
            <a:ext cx="4241802" cy="1325563"/>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1"/>
          <p:cNvSpPr txBox="1"/>
          <p:nvPr>
            <p:ph type="title"/>
          </p:nvPr>
        </p:nvSpPr>
        <p:spPr>
          <a:xfrm>
            <a:off x="1141413" y="618518"/>
            <a:ext cx="9905998" cy="73928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                QUICK REVIEW</a:t>
            </a:r>
            <a:endParaRPr/>
          </a:p>
        </p:txBody>
      </p:sp>
      <p:sp>
        <p:nvSpPr>
          <p:cNvPr id="434" name="Google Shape;434;p51"/>
          <p:cNvSpPr txBox="1"/>
          <p:nvPr>
            <p:ph idx="1" type="body"/>
          </p:nvPr>
        </p:nvSpPr>
        <p:spPr>
          <a:xfrm>
            <a:off x="1141413" y="1357803"/>
            <a:ext cx="9905999" cy="517268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Formal Constraint Satisfaction Problem A CSP is a triplet { V , D , C }. </a:t>
            </a:r>
            <a:endParaRPr/>
          </a:p>
          <a:p>
            <a:pPr indent="-228600" lvl="0" marL="228600" rtl="0" algn="l">
              <a:lnSpc>
                <a:spcPct val="120000"/>
              </a:lnSpc>
              <a:spcBef>
                <a:spcPts val="1000"/>
              </a:spcBef>
              <a:spcAft>
                <a:spcPts val="0"/>
              </a:spcAft>
              <a:buClr>
                <a:schemeClr val="lt1"/>
              </a:buClr>
              <a:buSzPts val="3000"/>
              <a:buChar char="•"/>
            </a:pPr>
            <a:r>
              <a:rPr lang="en-US"/>
              <a:t>A CSP has a finite set of variables V = { V1 , V2 .. VN }.</a:t>
            </a:r>
            <a:endParaRPr/>
          </a:p>
          <a:p>
            <a:pPr indent="-228600" lvl="0" marL="228600" rtl="0" algn="l">
              <a:lnSpc>
                <a:spcPct val="120000"/>
              </a:lnSpc>
              <a:spcBef>
                <a:spcPts val="1000"/>
              </a:spcBef>
              <a:spcAft>
                <a:spcPts val="0"/>
              </a:spcAft>
              <a:buClr>
                <a:schemeClr val="lt1"/>
              </a:buClr>
              <a:buSzPts val="3000"/>
              <a:buChar char="•"/>
            </a:pPr>
            <a:r>
              <a:rPr lang="en-US"/>
              <a:t> Each variable may be assigned a value from a domain D of values.</a:t>
            </a:r>
            <a:endParaRPr/>
          </a:p>
          <a:p>
            <a:pPr indent="-228600" lvl="0" marL="228600" rtl="0" algn="l">
              <a:lnSpc>
                <a:spcPct val="120000"/>
              </a:lnSpc>
              <a:spcBef>
                <a:spcPts val="1000"/>
              </a:spcBef>
              <a:spcAft>
                <a:spcPts val="0"/>
              </a:spcAft>
              <a:buClr>
                <a:schemeClr val="lt1"/>
              </a:buClr>
              <a:buSzPts val="3000"/>
              <a:buChar char="•"/>
            </a:pPr>
            <a:r>
              <a:rPr lang="en-US"/>
              <a:t> C are binary constraints. Each member of C is a pair. The first member of each pair is a set of variables. The second element is a set of legal values which that set may take.</a:t>
            </a:r>
            <a:endParaRPr/>
          </a:p>
          <a:p>
            <a:pPr indent="-228600" lvl="0" marL="228600" rtl="0" algn="l">
              <a:lnSpc>
                <a:spcPct val="120000"/>
              </a:lnSpc>
              <a:spcBef>
                <a:spcPts val="1000"/>
              </a:spcBef>
              <a:spcAft>
                <a:spcPts val="0"/>
              </a:spcAft>
              <a:buClr>
                <a:schemeClr val="lt1"/>
              </a:buClr>
              <a:buSzPts val="3000"/>
              <a:buChar char="•"/>
            </a:pPr>
            <a:r>
              <a:rPr lang="en-US"/>
              <a:t> Example: V = { V1 , V2 , V3 , V4 , V5 , V6 } D = { R , G , B } C = { (V1,V2) : { (R,G), (R,B), (G,R), (G,B), (B,R) (B,G)}, { (V1,V3) : { (R,G), (R,B), (G,R), (G,B), (B,R) (B,G)}, ……….: : }</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VALID LABLES</a:t>
            </a:r>
            <a:endParaRPr/>
          </a:p>
        </p:txBody>
      </p:sp>
      <p:pic>
        <p:nvPicPr>
          <p:cNvPr id="440" name="Google Shape;440;p52"/>
          <p:cNvPicPr preferRelativeResize="0"/>
          <p:nvPr>
            <p:ph idx="1" type="body"/>
          </p:nvPr>
        </p:nvPicPr>
        <p:blipFill rotWithShape="1">
          <a:blip r:embed="rId3">
            <a:alphaModFix/>
          </a:blip>
          <a:srcRect b="0" l="0" r="0" t="0"/>
          <a:stretch/>
        </p:blipFill>
        <p:spPr>
          <a:xfrm>
            <a:off x="4189413" y="2596356"/>
            <a:ext cx="3810000" cy="2847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EXAMPLE: SCENE ANALYSIS FOR POLYHEDRA</a:t>
            </a:r>
            <a:endParaRPr/>
          </a:p>
        </p:txBody>
      </p:sp>
      <p:sp>
        <p:nvSpPr>
          <p:cNvPr id="446" name="Google Shape;446;p53"/>
          <p:cNvSpPr/>
          <p:nvPr/>
        </p:nvSpPr>
        <p:spPr>
          <a:xfrm>
            <a:off x="6019800" y="3810000"/>
            <a:ext cx="2819400" cy="1219200"/>
          </a:xfrm>
          <a:prstGeom prst="cube">
            <a:avLst>
              <a:gd fmla="val 25000" name="adj"/>
            </a:avLst>
          </a:prstGeom>
          <a:solidFill>
            <a:srgbClr val="FF3300"/>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47" name="Google Shape;447;p53"/>
          <p:cNvSpPr/>
          <p:nvPr/>
        </p:nvSpPr>
        <p:spPr>
          <a:xfrm>
            <a:off x="4267200" y="4114800"/>
            <a:ext cx="1214438" cy="1214438"/>
          </a:xfrm>
          <a:prstGeom prst="cube">
            <a:avLst>
              <a:gd fmla="val 25000" name="adj"/>
            </a:avLst>
          </a:prstGeom>
          <a:solidFill>
            <a:schemeClr val="dk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48" name="Google Shape;448;p53"/>
          <p:cNvSpPr/>
          <p:nvPr/>
        </p:nvSpPr>
        <p:spPr>
          <a:xfrm>
            <a:off x="4267200" y="3200400"/>
            <a:ext cx="1214438" cy="1214438"/>
          </a:xfrm>
          <a:prstGeom prst="cube">
            <a:avLst>
              <a:gd fmla="val 25000" name="adj"/>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49" name="Google Shape;449;p53"/>
          <p:cNvSpPr/>
          <p:nvPr/>
        </p:nvSpPr>
        <p:spPr>
          <a:xfrm>
            <a:off x="6172200" y="4114800"/>
            <a:ext cx="1214438" cy="1214438"/>
          </a:xfrm>
          <a:prstGeom prst="cube">
            <a:avLst>
              <a:gd fmla="val 25000" name="adj"/>
            </a:avLst>
          </a:prstGeom>
          <a:solidFill>
            <a:schemeClr val="dk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50" name="Google Shape;450;p53"/>
          <p:cNvSpPr/>
          <p:nvPr/>
        </p:nvSpPr>
        <p:spPr>
          <a:xfrm>
            <a:off x="6172200" y="3200400"/>
            <a:ext cx="1214438" cy="1214438"/>
          </a:xfrm>
          <a:prstGeom prst="cube">
            <a:avLst>
              <a:gd fmla="val 25000" name="adj"/>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51" name="Google Shape;451;p53"/>
          <p:cNvSpPr/>
          <p:nvPr/>
        </p:nvSpPr>
        <p:spPr>
          <a:xfrm>
            <a:off x="4038600" y="2819400"/>
            <a:ext cx="3657600" cy="838200"/>
          </a:xfrm>
          <a:prstGeom prst="cube">
            <a:avLst>
              <a:gd fmla="val 25000"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2209800" y="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LINE CLASSES</a:t>
            </a:r>
            <a:endParaRPr/>
          </a:p>
        </p:txBody>
      </p:sp>
      <p:sp>
        <p:nvSpPr>
          <p:cNvPr id="457" name="Google Shape;457;p54"/>
          <p:cNvSpPr txBox="1"/>
          <p:nvPr/>
        </p:nvSpPr>
        <p:spPr>
          <a:xfrm>
            <a:off x="1828801" y="2438400"/>
            <a:ext cx="88678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All lines</a:t>
            </a:r>
            <a:endParaRPr/>
          </a:p>
        </p:txBody>
      </p:sp>
      <p:sp>
        <p:nvSpPr>
          <p:cNvPr id="458" name="Google Shape;458;p54"/>
          <p:cNvSpPr txBox="1"/>
          <p:nvPr/>
        </p:nvSpPr>
        <p:spPr>
          <a:xfrm>
            <a:off x="5334000" y="1143000"/>
            <a:ext cx="11913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Boundaries</a:t>
            </a:r>
            <a:endParaRPr/>
          </a:p>
        </p:txBody>
      </p:sp>
      <p:sp>
        <p:nvSpPr>
          <p:cNvPr id="459" name="Google Shape;459;p54"/>
          <p:cNvSpPr txBox="1"/>
          <p:nvPr/>
        </p:nvSpPr>
        <p:spPr>
          <a:xfrm>
            <a:off x="5334001" y="2057400"/>
            <a:ext cx="91242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Interiors</a:t>
            </a:r>
            <a:endParaRPr/>
          </a:p>
        </p:txBody>
      </p:sp>
      <p:sp>
        <p:nvSpPr>
          <p:cNvPr id="460" name="Google Shape;460;p54"/>
          <p:cNvSpPr txBox="1"/>
          <p:nvPr/>
        </p:nvSpPr>
        <p:spPr>
          <a:xfrm>
            <a:off x="7543800" y="1828800"/>
            <a:ext cx="96712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Concave</a:t>
            </a:r>
            <a:endParaRPr/>
          </a:p>
        </p:txBody>
      </p:sp>
      <p:sp>
        <p:nvSpPr>
          <p:cNvPr id="461" name="Google Shape;461;p54"/>
          <p:cNvSpPr txBox="1"/>
          <p:nvPr/>
        </p:nvSpPr>
        <p:spPr>
          <a:xfrm>
            <a:off x="7543801" y="2514600"/>
            <a:ext cx="86087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Convex</a:t>
            </a:r>
            <a:endParaRPr/>
          </a:p>
        </p:txBody>
      </p:sp>
      <p:cxnSp>
        <p:nvCxnSpPr>
          <p:cNvPr id="462" name="Google Shape;462;p54"/>
          <p:cNvCxnSpPr/>
          <p:nvPr/>
        </p:nvCxnSpPr>
        <p:spPr>
          <a:xfrm>
            <a:off x="4572000" y="1905000"/>
            <a:ext cx="762000" cy="0"/>
          </a:xfrm>
          <a:prstGeom prst="straightConnector1">
            <a:avLst/>
          </a:prstGeom>
          <a:noFill/>
          <a:ln cap="flat" cmpd="sng" w="9525">
            <a:solidFill>
              <a:schemeClr val="lt1"/>
            </a:solidFill>
            <a:prstDash val="solid"/>
            <a:round/>
            <a:headEnd len="med" w="med" type="none"/>
            <a:tailEnd len="med" w="med" type="none"/>
          </a:ln>
        </p:spPr>
      </p:cxnSp>
      <p:cxnSp>
        <p:nvCxnSpPr>
          <p:cNvPr id="463" name="Google Shape;463;p54"/>
          <p:cNvCxnSpPr/>
          <p:nvPr/>
        </p:nvCxnSpPr>
        <p:spPr>
          <a:xfrm rot="-5400000">
            <a:off x="4953000" y="1905000"/>
            <a:ext cx="762000" cy="0"/>
          </a:xfrm>
          <a:prstGeom prst="straightConnector1">
            <a:avLst/>
          </a:prstGeom>
          <a:noFill/>
          <a:ln cap="flat" cmpd="sng" w="9525">
            <a:solidFill>
              <a:schemeClr val="lt1"/>
            </a:solidFill>
            <a:prstDash val="solid"/>
            <a:round/>
            <a:headEnd len="med" w="med" type="none"/>
            <a:tailEnd len="med" w="med" type="none"/>
          </a:ln>
        </p:spPr>
      </p:cxnSp>
      <p:grpSp>
        <p:nvGrpSpPr>
          <p:cNvPr id="464" name="Google Shape;464;p54"/>
          <p:cNvGrpSpPr/>
          <p:nvPr/>
        </p:nvGrpSpPr>
        <p:grpSpPr>
          <a:xfrm>
            <a:off x="6781800" y="1981200"/>
            <a:ext cx="762000" cy="762000"/>
            <a:chOff x="3312" y="1248"/>
            <a:chExt cx="480" cy="480"/>
          </a:xfrm>
        </p:grpSpPr>
        <p:cxnSp>
          <p:nvCxnSpPr>
            <p:cNvPr id="465" name="Google Shape;465;p54"/>
            <p:cNvCxnSpPr/>
            <p:nvPr/>
          </p:nvCxnSpPr>
          <p:spPr>
            <a:xfrm rot="-5400000">
              <a:off x="3552" y="1488"/>
              <a:ext cx="480" cy="0"/>
            </a:xfrm>
            <a:prstGeom prst="straightConnector1">
              <a:avLst/>
            </a:prstGeom>
            <a:noFill/>
            <a:ln cap="flat" cmpd="sng" w="9525">
              <a:solidFill>
                <a:schemeClr val="lt1"/>
              </a:solidFill>
              <a:prstDash val="solid"/>
              <a:round/>
              <a:headEnd len="med" w="med" type="none"/>
              <a:tailEnd len="med" w="med" type="none"/>
            </a:ln>
          </p:spPr>
        </p:cxnSp>
        <p:cxnSp>
          <p:nvCxnSpPr>
            <p:cNvPr id="466" name="Google Shape;466;p54"/>
            <p:cNvCxnSpPr/>
            <p:nvPr/>
          </p:nvCxnSpPr>
          <p:spPr>
            <a:xfrm>
              <a:off x="3312" y="1488"/>
              <a:ext cx="480" cy="0"/>
            </a:xfrm>
            <a:prstGeom prst="straightConnector1">
              <a:avLst/>
            </a:prstGeom>
            <a:noFill/>
            <a:ln cap="flat" cmpd="sng" w="9525">
              <a:solidFill>
                <a:schemeClr val="lt1"/>
              </a:solidFill>
              <a:prstDash val="solid"/>
              <a:round/>
              <a:headEnd len="med" w="med" type="none"/>
              <a:tailEnd len="med" w="med" type="none"/>
            </a:ln>
          </p:spPr>
        </p:cxnSp>
      </p:grpSp>
      <p:sp>
        <p:nvSpPr>
          <p:cNvPr id="467" name="Google Shape;467;p54"/>
          <p:cNvSpPr/>
          <p:nvPr/>
        </p:nvSpPr>
        <p:spPr>
          <a:xfrm>
            <a:off x="5943600" y="5562600"/>
            <a:ext cx="3810000" cy="1066800"/>
          </a:xfrm>
          <a:prstGeom prst="cube">
            <a:avLst>
              <a:gd fmla="val 25000"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468" name="Google Shape;468;p54"/>
          <p:cNvSpPr txBox="1"/>
          <p:nvPr/>
        </p:nvSpPr>
        <p:spPr>
          <a:xfrm>
            <a:off x="7696200" y="5867400"/>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a:t>
            </a:r>
            <a:endParaRPr sz="1800">
              <a:solidFill>
                <a:schemeClr val="lt1"/>
              </a:solidFill>
              <a:latin typeface="Twentieth Century"/>
              <a:ea typeface="Twentieth Century"/>
              <a:cs typeface="Twentieth Century"/>
              <a:sym typeface="Twentieth Century"/>
            </a:endParaRPr>
          </a:p>
        </p:txBody>
      </p:sp>
      <p:sp>
        <p:nvSpPr>
          <p:cNvPr id="469" name="Google Shape;469;p54"/>
          <p:cNvSpPr txBox="1"/>
          <p:nvPr/>
        </p:nvSpPr>
        <p:spPr>
          <a:xfrm>
            <a:off x="9144000" y="6096000"/>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a:t>
            </a:r>
            <a:endParaRPr sz="1800">
              <a:solidFill>
                <a:schemeClr val="lt1"/>
              </a:solidFill>
              <a:latin typeface="Twentieth Century"/>
              <a:ea typeface="Twentieth Century"/>
              <a:cs typeface="Twentieth Century"/>
              <a:sym typeface="Twentieth Century"/>
            </a:endParaRPr>
          </a:p>
        </p:txBody>
      </p:sp>
      <p:sp>
        <p:nvSpPr>
          <p:cNvPr id="470" name="Google Shape;470;p54"/>
          <p:cNvSpPr txBox="1"/>
          <p:nvPr/>
        </p:nvSpPr>
        <p:spPr>
          <a:xfrm>
            <a:off x="9448800" y="5715000"/>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a:t>
            </a:r>
            <a:endParaRPr sz="1800">
              <a:solidFill>
                <a:schemeClr val="lt1"/>
              </a:solidFill>
              <a:latin typeface="Twentieth Century"/>
              <a:ea typeface="Twentieth Century"/>
              <a:cs typeface="Twentieth Century"/>
              <a:sym typeface="Twentieth Century"/>
            </a:endParaRPr>
          </a:p>
        </p:txBody>
      </p:sp>
      <p:sp>
        <p:nvSpPr>
          <p:cNvPr id="471" name="Google Shape;471;p54"/>
          <p:cNvSpPr txBox="1"/>
          <p:nvPr/>
        </p:nvSpPr>
        <p:spPr>
          <a:xfrm>
            <a:off x="7696200" y="5359400"/>
            <a:ext cx="42351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Twentieth Century"/>
                <a:ea typeface="Twentieth Century"/>
                <a:cs typeface="Twentieth Century"/>
                <a:sym typeface="Twentieth Century"/>
              </a:rPr>
              <a:t>&gt;</a:t>
            </a:r>
            <a:endParaRPr/>
          </a:p>
        </p:txBody>
      </p:sp>
      <p:sp>
        <p:nvSpPr>
          <p:cNvPr id="472" name="Google Shape;472;p54"/>
          <p:cNvSpPr txBox="1"/>
          <p:nvPr/>
        </p:nvSpPr>
        <p:spPr>
          <a:xfrm rot="10800000">
            <a:off x="7543800" y="6400800"/>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&gt;</a:t>
            </a:r>
            <a:endParaRPr/>
          </a:p>
        </p:txBody>
      </p:sp>
      <p:sp>
        <p:nvSpPr>
          <p:cNvPr id="473" name="Google Shape;473;p54"/>
          <p:cNvSpPr txBox="1"/>
          <p:nvPr/>
        </p:nvSpPr>
        <p:spPr>
          <a:xfrm rot="-5400000">
            <a:off x="5774323" y="6166128"/>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&gt;</a:t>
            </a:r>
            <a:endParaRPr/>
          </a:p>
        </p:txBody>
      </p:sp>
      <p:sp>
        <p:nvSpPr>
          <p:cNvPr id="474" name="Google Shape;474;p54"/>
          <p:cNvSpPr txBox="1"/>
          <p:nvPr/>
        </p:nvSpPr>
        <p:spPr>
          <a:xfrm rot="-2536422">
            <a:off x="5952917" y="5530334"/>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&gt;</a:t>
            </a:r>
            <a:endParaRPr/>
          </a:p>
        </p:txBody>
      </p:sp>
      <p:sp>
        <p:nvSpPr>
          <p:cNvPr id="475" name="Google Shape;475;p54"/>
          <p:cNvSpPr txBox="1"/>
          <p:nvPr/>
        </p:nvSpPr>
        <p:spPr>
          <a:xfrm rot="5400000">
            <a:off x="9660523" y="5937528"/>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&gt;</a:t>
            </a:r>
            <a:endParaRPr/>
          </a:p>
        </p:txBody>
      </p:sp>
      <p:sp>
        <p:nvSpPr>
          <p:cNvPr id="476" name="Google Shape;476;p54"/>
          <p:cNvSpPr txBox="1"/>
          <p:nvPr/>
        </p:nvSpPr>
        <p:spPr>
          <a:xfrm rot="8164542">
            <a:off x="9458117" y="6368534"/>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&gt;</a:t>
            </a:r>
            <a:endParaRPr/>
          </a:p>
        </p:txBody>
      </p:sp>
      <p:cxnSp>
        <p:nvCxnSpPr>
          <p:cNvPr id="477" name="Google Shape;477;p54"/>
          <p:cNvCxnSpPr/>
          <p:nvPr/>
        </p:nvCxnSpPr>
        <p:spPr>
          <a:xfrm>
            <a:off x="3581400" y="1524000"/>
            <a:ext cx="0" cy="3048000"/>
          </a:xfrm>
          <a:prstGeom prst="straightConnector1">
            <a:avLst/>
          </a:prstGeom>
          <a:noFill/>
          <a:ln cap="flat" cmpd="sng" w="9525">
            <a:solidFill>
              <a:schemeClr val="lt1"/>
            </a:solidFill>
            <a:prstDash val="solid"/>
            <a:round/>
            <a:headEnd len="med" w="med" type="none"/>
            <a:tailEnd len="med" w="med" type="none"/>
          </a:ln>
        </p:spPr>
      </p:cxnSp>
      <p:cxnSp>
        <p:nvCxnSpPr>
          <p:cNvPr id="478" name="Google Shape;478;p54"/>
          <p:cNvCxnSpPr/>
          <p:nvPr/>
        </p:nvCxnSpPr>
        <p:spPr>
          <a:xfrm>
            <a:off x="3124200" y="2743200"/>
            <a:ext cx="457200" cy="0"/>
          </a:xfrm>
          <a:prstGeom prst="straightConnector1">
            <a:avLst/>
          </a:prstGeom>
          <a:noFill/>
          <a:ln cap="flat" cmpd="sng" w="9525">
            <a:solidFill>
              <a:schemeClr val="lt1"/>
            </a:solidFill>
            <a:prstDash val="solid"/>
            <a:round/>
            <a:headEnd len="med" w="med" type="none"/>
            <a:tailEnd len="med" w="med" type="none"/>
          </a:ln>
        </p:spPr>
      </p:cxnSp>
      <p:sp>
        <p:nvSpPr>
          <p:cNvPr id="479" name="Google Shape;479;p54"/>
          <p:cNvSpPr txBox="1"/>
          <p:nvPr/>
        </p:nvSpPr>
        <p:spPr>
          <a:xfrm>
            <a:off x="3657600" y="1524001"/>
            <a:ext cx="7411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Real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edges</a:t>
            </a:r>
            <a:endParaRPr/>
          </a:p>
        </p:txBody>
      </p:sp>
      <p:sp>
        <p:nvSpPr>
          <p:cNvPr id="480" name="Google Shape;480;p54"/>
          <p:cNvSpPr txBox="1"/>
          <p:nvPr/>
        </p:nvSpPr>
        <p:spPr>
          <a:xfrm>
            <a:off x="3657601" y="3733801"/>
            <a:ext cx="83548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Pseudo</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edges</a:t>
            </a:r>
            <a:endParaRPr/>
          </a:p>
        </p:txBody>
      </p:sp>
      <p:sp>
        <p:nvSpPr>
          <p:cNvPr id="481" name="Google Shape;481;p54"/>
          <p:cNvSpPr txBox="1"/>
          <p:nvPr/>
        </p:nvSpPr>
        <p:spPr>
          <a:xfrm>
            <a:off x="5486400" y="3276600"/>
            <a:ext cx="9937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Shadows</a:t>
            </a:r>
            <a:endParaRPr/>
          </a:p>
        </p:txBody>
      </p:sp>
      <p:sp>
        <p:nvSpPr>
          <p:cNvPr id="482" name="Google Shape;482;p54"/>
          <p:cNvSpPr txBox="1"/>
          <p:nvPr/>
        </p:nvSpPr>
        <p:spPr>
          <a:xfrm>
            <a:off x="5486400" y="4419600"/>
            <a:ext cx="79618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Cracks</a:t>
            </a:r>
            <a:endParaRPr/>
          </a:p>
        </p:txBody>
      </p:sp>
      <p:cxnSp>
        <p:nvCxnSpPr>
          <p:cNvPr id="483" name="Google Shape;483;p54"/>
          <p:cNvCxnSpPr/>
          <p:nvPr/>
        </p:nvCxnSpPr>
        <p:spPr>
          <a:xfrm>
            <a:off x="4724400" y="4114800"/>
            <a:ext cx="762000" cy="0"/>
          </a:xfrm>
          <a:prstGeom prst="straightConnector1">
            <a:avLst/>
          </a:prstGeom>
          <a:noFill/>
          <a:ln cap="flat" cmpd="sng" w="9525">
            <a:solidFill>
              <a:schemeClr val="lt1"/>
            </a:solidFill>
            <a:prstDash val="solid"/>
            <a:round/>
            <a:headEnd len="med" w="med" type="none"/>
            <a:tailEnd len="med" w="med" type="none"/>
          </a:ln>
        </p:spPr>
      </p:cxnSp>
      <p:cxnSp>
        <p:nvCxnSpPr>
          <p:cNvPr id="484" name="Google Shape;484;p54"/>
          <p:cNvCxnSpPr/>
          <p:nvPr/>
        </p:nvCxnSpPr>
        <p:spPr>
          <a:xfrm rot="-5400000">
            <a:off x="5105400" y="4114800"/>
            <a:ext cx="762000" cy="0"/>
          </a:xfrm>
          <a:prstGeom prst="straightConnector1">
            <a:avLst/>
          </a:prstGeom>
          <a:noFill/>
          <a:ln cap="flat" cmpd="sng" w="9525">
            <a:solidFill>
              <a:schemeClr val="lt1"/>
            </a:solidFill>
            <a:prstDash val="solid"/>
            <a:round/>
            <a:headEnd len="med" w="med" type="none"/>
            <a:tailEnd len="med" w="med" type="none"/>
          </a:ln>
        </p:spPr>
      </p:cxnSp>
      <p:cxnSp>
        <p:nvCxnSpPr>
          <p:cNvPr id="485" name="Google Shape;485;p54"/>
          <p:cNvCxnSpPr/>
          <p:nvPr/>
        </p:nvCxnSpPr>
        <p:spPr>
          <a:xfrm rot="-5400000">
            <a:off x="7010400" y="4724400"/>
            <a:ext cx="762000" cy="0"/>
          </a:xfrm>
          <a:prstGeom prst="straightConnector1">
            <a:avLst/>
          </a:prstGeom>
          <a:noFill/>
          <a:ln cap="flat" cmpd="sng" w="9525">
            <a:solidFill>
              <a:schemeClr val="lt1"/>
            </a:solidFill>
            <a:prstDash val="solid"/>
            <a:round/>
            <a:headEnd len="med" w="med" type="none"/>
            <a:tailEnd len="med" w="med" type="none"/>
          </a:ln>
        </p:spPr>
      </p:cxnSp>
      <p:cxnSp>
        <p:nvCxnSpPr>
          <p:cNvPr id="486" name="Google Shape;486;p54"/>
          <p:cNvCxnSpPr/>
          <p:nvPr/>
        </p:nvCxnSpPr>
        <p:spPr>
          <a:xfrm>
            <a:off x="6629400" y="4724400"/>
            <a:ext cx="762000" cy="0"/>
          </a:xfrm>
          <a:prstGeom prst="straightConnector1">
            <a:avLst/>
          </a:prstGeom>
          <a:noFill/>
          <a:ln cap="flat" cmpd="sng" w="9525">
            <a:solidFill>
              <a:schemeClr val="lt1"/>
            </a:solidFill>
            <a:prstDash val="solid"/>
            <a:round/>
            <a:headEnd len="med" w="med" type="none"/>
            <a:tailEnd len="med" w="med" type="none"/>
          </a:ln>
        </p:spPr>
      </p:cxnSp>
      <p:grpSp>
        <p:nvGrpSpPr>
          <p:cNvPr id="487" name="Google Shape;487;p54"/>
          <p:cNvGrpSpPr/>
          <p:nvPr/>
        </p:nvGrpSpPr>
        <p:grpSpPr>
          <a:xfrm>
            <a:off x="6781800" y="3124200"/>
            <a:ext cx="762000" cy="762000"/>
            <a:chOff x="3312" y="1248"/>
            <a:chExt cx="480" cy="480"/>
          </a:xfrm>
        </p:grpSpPr>
        <p:cxnSp>
          <p:nvCxnSpPr>
            <p:cNvPr id="488" name="Google Shape;488;p54"/>
            <p:cNvCxnSpPr/>
            <p:nvPr/>
          </p:nvCxnSpPr>
          <p:spPr>
            <a:xfrm rot="-5400000">
              <a:off x="3552" y="1488"/>
              <a:ext cx="480" cy="0"/>
            </a:xfrm>
            <a:prstGeom prst="straightConnector1">
              <a:avLst/>
            </a:prstGeom>
            <a:noFill/>
            <a:ln cap="flat" cmpd="sng" w="9525">
              <a:solidFill>
                <a:schemeClr val="lt1"/>
              </a:solidFill>
              <a:prstDash val="solid"/>
              <a:round/>
              <a:headEnd len="med" w="med" type="none"/>
              <a:tailEnd len="med" w="med" type="none"/>
            </a:ln>
          </p:spPr>
        </p:cxnSp>
        <p:cxnSp>
          <p:nvCxnSpPr>
            <p:cNvPr id="489" name="Google Shape;489;p54"/>
            <p:cNvCxnSpPr/>
            <p:nvPr/>
          </p:nvCxnSpPr>
          <p:spPr>
            <a:xfrm>
              <a:off x="3312" y="1488"/>
              <a:ext cx="480" cy="0"/>
            </a:xfrm>
            <a:prstGeom prst="straightConnector1">
              <a:avLst/>
            </a:prstGeom>
            <a:noFill/>
            <a:ln cap="flat" cmpd="sng" w="9525">
              <a:solidFill>
                <a:schemeClr val="lt1"/>
              </a:solidFill>
              <a:prstDash val="solid"/>
              <a:round/>
              <a:headEnd len="med" w="med" type="none"/>
              <a:tailEnd len="med" w="med" type="none"/>
            </a:ln>
          </p:spPr>
        </p:cxnSp>
      </p:grpSp>
      <p:grpSp>
        <p:nvGrpSpPr>
          <p:cNvPr id="490" name="Google Shape;490;p54"/>
          <p:cNvGrpSpPr/>
          <p:nvPr/>
        </p:nvGrpSpPr>
        <p:grpSpPr>
          <a:xfrm>
            <a:off x="6858000" y="990600"/>
            <a:ext cx="762000" cy="762000"/>
            <a:chOff x="3312" y="1248"/>
            <a:chExt cx="480" cy="480"/>
          </a:xfrm>
        </p:grpSpPr>
        <p:cxnSp>
          <p:nvCxnSpPr>
            <p:cNvPr id="491" name="Google Shape;491;p54"/>
            <p:cNvCxnSpPr/>
            <p:nvPr/>
          </p:nvCxnSpPr>
          <p:spPr>
            <a:xfrm rot="-5400000">
              <a:off x="3552" y="1488"/>
              <a:ext cx="480" cy="0"/>
            </a:xfrm>
            <a:prstGeom prst="straightConnector1">
              <a:avLst/>
            </a:prstGeom>
            <a:noFill/>
            <a:ln cap="flat" cmpd="sng" w="9525">
              <a:solidFill>
                <a:schemeClr val="lt1"/>
              </a:solidFill>
              <a:prstDash val="solid"/>
              <a:round/>
              <a:headEnd len="med" w="med" type="none"/>
              <a:tailEnd len="med" w="med" type="none"/>
            </a:ln>
          </p:spPr>
        </p:cxnSp>
        <p:cxnSp>
          <p:nvCxnSpPr>
            <p:cNvPr id="492" name="Google Shape;492;p54"/>
            <p:cNvCxnSpPr/>
            <p:nvPr/>
          </p:nvCxnSpPr>
          <p:spPr>
            <a:xfrm>
              <a:off x="3312" y="1488"/>
              <a:ext cx="480" cy="0"/>
            </a:xfrm>
            <a:prstGeom prst="straightConnector1">
              <a:avLst/>
            </a:prstGeom>
            <a:noFill/>
            <a:ln cap="flat" cmpd="sng" w="9525">
              <a:solidFill>
                <a:schemeClr val="lt1"/>
              </a:solidFill>
              <a:prstDash val="solid"/>
              <a:round/>
              <a:headEnd len="med" w="med" type="none"/>
              <a:tailEnd len="med" w="med" type="none"/>
            </a:ln>
          </p:spPr>
        </p:cxnSp>
      </p:grpSp>
      <p:grpSp>
        <p:nvGrpSpPr>
          <p:cNvPr id="493" name="Google Shape;493;p54"/>
          <p:cNvGrpSpPr/>
          <p:nvPr/>
        </p:nvGrpSpPr>
        <p:grpSpPr>
          <a:xfrm>
            <a:off x="8839200" y="1676400"/>
            <a:ext cx="762000" cy="762000"/>
            <a:chOff x="3312" y="1248"/>
            <a:chExt cx="480" cy="480"/>
          </a:xfrm>
        </p:grpSpPr>
        <p:cxnSp>
          <p:nvCxnSpPr>
            <p:cNvPr id="494" name="Google Shape;494;p54"/>
            <p:cNvCxnSpPr/>
            <p:nvPr/>
          </p:nvCxnSpPr>
          <p:spPr>
            <a:xfrm rot="-5400000">
              <a:off x="3552" y="1488"/>
              <a:ext cx="480" cy="0"/>
            </a:xfrm>
            <a:prstGeom prst="straightConnector1">
              <a:avLst/>
            </a:prstGeom>
            <a:noFill/>
            <a:ln cap="flat" cmpd="sng" w="9525">
              <a:solidFill>
                <a:schemeClr val="lt1"/>
              </a:solidFill>
              <a:prstDash val="solid"/>
              <a:round/>
              <a:headEnd len="med" w="med" type="none"/>
              <a:tailEnd len="med" w="med" type="none"/>
            </a:ln>
          </p:spPr>
        </p:cxnSp>
        <p:cxnSp>
          <p:nvCxnSpPr>
            <p:cNvPr id="495" name="Google Shape;495;p54"/>
            <p:cNvCxnSpPr/>
            <p:nvPr/>
          </p:nvCxnSpPr>
          <p:spPr>
            <a:xfrm>
              <a:off x="3312" y="1488"/>
              <a:ext cx="480" cy="0"/>
            </a:xfrm>
            <a:prstGeom prst="straightConnector1">
              <a:avLst/>
            </a:prstGeom>
            <a:noFill/>
            <a:ln cap="flat" cmpd="sng" w="9525">
              <a:solidFill>
                <a:schemeClr val="lt1"/>
              </a:solidFill>
              <a:prstDash val="solid"/>
              <a:round/>
              <a:headEnd len="med" w="med" type="none"/>
              <a:tailEnd len="med" w="med" type="none"/>
            </a:ln>
          </p:spPr>
        </p:cxnSp>
      </p:grpSp>
      <p:cxnSp>
        <p:nvCxnSpPr>
          <p:cNvPr id="496" name="Google Shape;496;p54"/>
          <p:cNvCxnSpPr/>
          <p:nvPr/>
        </p:nvCxnSpPr>
        <p:spPr>
          <a:xfrm>
            <a:off x="7848600" y="1143000"/>
            <a:ext cx="609600" cy="0"/>
          </a:xfrm>
          <a:prstGeom prst="straightConnector1">
            <a:avLst/>
          </a:prstGeom>
          <a:noFill/>
          <a:ln cap="flat" cmpd="sng" w="9525">
            <a:solidFill>
              <a:schemeClr val="lt1"/>
            </a:solidFill>
            <a:prstDash val="solid"/>
            <a:round/>
            <a:headEnd len="med" w="med" type="none"/>
            <a:tailEnd len="med" w="med" type="none"/>
          </a:ln>
        </p:spPr>
      </p:cxnSp>
      <p:cxnSp>
        <p:nvCxnSpPr>
          <p:cNvPr id="497" name="Google Shape;497;p54"/>
          <p:cNvCxnSpPr/>
          <p:nvPr/>
        </p:nvCxnSpPr>
        <p:spPr>
          <a:xfrm>
            <a:off x="7848600" y="1676400"/>
            <a:ext cx="609600" cy="0"/>
          </a:xfrm>
          <a:prstGeom prst="straightConnector1">
            <a:avLst/>
          </a:prstGeom>
          <a:noFill/>
          <a:ln cap="flat" cmpd="sng" w="9525">
            <a:solidFill>
              <a:schemeClr val="lt1"/>
            </a:solidFill>
            <a:prstDash val="solid"/>
            <a:round/>
            <a:headEnd len="med" w="med" type="none"/>
            <a:tailEnd len="med" w="med" type="none"/>
          </a:ln>
        </p:spPr>
      </p:cxnSp>
      <p:sp>
        <p:nvSpPr>
          <p:cNvPr id="498" name="Google Shape;498;p54"/>
          <p:cNvSpPr txBox="1"/>
          <p:nvPr/>
        </p:nvSpPr>
        <p:spPr>
          <a:xfrm>
            <a:off x="7924800" y="838200"/>
            <a:ext cx="42351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Twentieth Century"/>
                <a:ea typeface="Twentieth Century"/>
                <a:cs typeface="Twentieth Century"/>
                <a:sym typeface="Twentieth Century"/>
              </a:rPr>
              <a:t>&gt;</a:t>
            </a:r>
            <a:endParaRPr/>
          </a:p>
        </p:txBody>
      </p:sp>
      <p:sp>
        <p:nvSpPr>
          <p:cNvPr id="499" name="Google Shape;499;p54"/>
          <p:cNvSpPr txBox="1"/>
          <p:nvPr/>
        </p:nvSpPr>
        <p:spPr>
          <a:xfrm rot="10800000">
            <a:off x="7620000" y="4800600"/>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&gt;</a:t>
            </a:r>
            <a:endParaRPr/>
          </a:p>
        </p:txBody>
      </p:sp>
      <p:sp>
        <p:nvSpPr>
          <p:cNvPr id="500" name="Google Shape;500;p54"/>
          <p:cNvSpPr txBox="1"/>
          <p:nvPr/>
        </p:nvSpPr>
        <p:spPr>
          <a:xfrm>
            <a:off x="8763000" y="2362200"/>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a:t>
            </a:r>
            <a:endParaRPr sz="1800">
              <a:solidFill>
                <a:schemeClr val="lt1"/>
              </a:solidFill>
              <a:latin typeface="Twentieth Century"/>
              <a:ea typeface="Twentieth Century"/>
              <a:cs typeface="Twentieth Century"/>
              <a:sym typeface="Twentieth Century"/>
            </a:endParaRPr>
          </a:p>
        </p:txBody>
      </p:sp>
      <p:cxnSp>
        <p:nvCxnSpPr>
          <p:cNvPr id="501" name="Google Shape;501;p54"/>
          <p:cNvCxnSpPr/>
          <p:nvPr/>
        </p:nvCxnSpPr>
        <p:spPr>
          <a:xfrm>
            <a:off x="8686800" y="2819400"/>
            <a:ext cx="609600" cy="0"/>
          </a:xfrm>
          <a:prstGeom prst="straightConnector1">
            <a:avLst/>
          </a:prstGeom>
          <a:noFill/>
          <a:ln cap="flat" cmpd="sng" w="9525">
            <a:solidFill>
              <a:schemeClr val="lt1"/>
            </a:solidFill>
            <a:prstDash val="solid"/>
            <a:round/>
            <a:headEnd len="med" w="med" type="none"/>
            <a:tailEnd len="med" w="med" type="none"/>
          </a:ln>
        </p:spPr>
      </p:cxnSp>
      <p:cxnSp>
        <p:nvCxnSpPr>
          <p:cNvPr id="502" name="Google Shape;502;p54"/>
          <p:cNvCxnSpPr/>
          <p:nvPr/>
        </p:nvCxnSpPr>
        <p:spPr>
          <a:xfrm>
            <a:off x="9677400" y="1524000"/>
            <a:ext cx="609600" cy="0"/>
          </a:xfrm>
          <a:prstGeom prst="straightConnector1">
            <a:avLst/>
          </a:prstGeom>
          <a:noFill/>
          <a:ln cap="flat" cmpd="sng" w="9525">
            <a:solidFill>
              <a:schemeClr val="lt1"/>
            </a:solidFill>
            <a:prstDash val="solid"/>
            <a:round/>
            <a:headEnd len="med" w="med" type="none"/>
            <a:tailEnd len="med" w="med" type="none"/>
          </a:ln>
        </p:spPr>
      </p:cxnSp>
      <p:cxnSp>
        <p:nvCxnSpPr>
          <p:cNvPr id="503" name="Google Shape;503;p54"/>
          <p:cNvCxnSpPr/>
          <p:nvPr/>
        </p:nvCxnSpPr>
        <p:spPr>
          <a:xfrm>
            <a:off x="9753600" y="1905000"/>
            <a:ext cx="609600" cy="0"/>
          </a:xfrm>
          <a:prstGeom prst="straightConnector1">
            <a:avLst/>
          </a:prstGeom>
          <a:noFill/>
          <a:ln cap="flat" cmpd="sng" w="9525">
            <a:solidFill>
              <a:schemeClr val="lt1"/>
            </a:solidFill>
            <a:prstDash val="solid"/>
            <a:round/>
            <a:headEnd len="med" w="med" type="none"/>
            <a:tailEnd len="med" w="med" type="none"/>
          </a:ln>
        </p:spPr>
      </p:cxnSp>
      <p:sp>
        <p:nvSpPr>
          <p:cNvPr id="504" name="Google Shape;504;p54"/>
          <p:cNvSpPr txBox="1"/>
          <p:nvPr/>
        </p:nvSpPr>
        <p:spPr>
          <a:xfrm>
            <a:off x="10058400" y="1600200"/>
            <a:ext cx="42351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Twentieth Century"/>
                <a:ea typeface="Twentieth Century"/>
                <a:cs typeface="Twentieth Century"/>
                <a:sym typeface="Twentieth Century"/>
              </a:rPr>
              <a:t>&gt;</a:t>
            </a:r>
            <a:endParaRPr/>
          </a:p>
        </p:txBody>
      </p:sp>
      <p:cxnSp>
        <p:nvCxnSpPr>
          <p:cNvPr id="505" name="Google Shape;505;p54"/>
          <p:cNvCxnSpPr/>
          <p:nvPr/>
        </p:nvCxnSpPr>
        <p:spPr>
          <a:xfrm>
            <a:off x="9753600" y="2209800"/>
            <a:ext cx="609600" cy="0"/>
          </a:xfrm>
          <a:prstGeom prst="straightConnector1">
            <a:avLst/>
          </a:prstGeom>
          <a:noFill/>
          <a:ln cap="flat" cmpd="sng" w="9525">
            <a:solidFill>
              <a:schemeClr val="lt1"/>
            </a:solidFill>
            <a:prstDash val="solid"/>
            <a:round/>
            <a:headEnd len="med" w="med" type="none"/>
            <a:tailEnd len="med" w="med" type="none"/>
          </a:ln>
        </p:spPr>
      </p:cxnSp>
      <p:sp>
        <p:nvSpPr>
          <p:cNvPr id="506" name="Google Shape;506;p54"/>
          <p:cNvSpPr txBox="1"/>
          <p:nvPr/>
        </p:nvSpPr>
        <p:spPr>
          <a:xfrm rot="10800000">
            <a:off x="10058400" y="1981200"/>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&gt;</a:t>
            </a:r>
            <a:endParaRPr/>
          </a:p>
        </p:txBody>
      </p:sp>
      <p:cxnSp>
        <p:nvCxnSpPr>
          <p:cNvPr id="507" name="Google Shape;507;p54"/>
          <p:cNvCxnSpPr/>
          <p:nvPr/>
        </p:nvCxnSpPr>
        <p:spPr>
          <a:xfrm>
            <a:off x="9753600" y="2590800"/>
            <a:ext cx="609600" cy="0"/>
          </a:xfrm>
          <a:prstGeom prst="straightConnector1">
            <a:avLst/>
          </a:prstGeom>
          <a:noFill/>
          <a:ln cap="flat" cmpd="sng" w="9525">
            <a:solidFill>
              <a:schemeClr val="lt1"/>
            </a:solidFill>
            <a:prstDash val="solid"/>
            <a:round/>
            <a:headEnd len="med" w="med" type="none"/>
            <a:tailEnd len="med" w="med" type="none"/>
          </a:ln>
        </p:spPr>
      </p:cxnSp>
      <p:sp>
        <p:nvSpPr>
          <p:cNvPr id="508" name="Google Shape;508;p54"/>
          <p:cNvSpPr txBox="1"/>
          <p:nvPr/>
        </p:nvSpPr>
        <p:spPr>
          <a:xfrm>
            <a:off x="9829800" y="1143001"/>
            <a:ext cx="311150" cy="5492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lt1"/>
                </a:solidFill>
                <a:latin typeface="Twentieth Century"/>
                <a:ea typeface="Twentieth Century"/>
                <a:cs typeface="Twentieth Century"/>
                <a:sym typeface="Twentieth Century"/>
              </a:rPr>
              <a:t>-</a:t>
            </a:r>
            <a:endParaRPr/>
          </a:p>
        </p:txBody>
      </p:sp>
      <p:sp>
        <p:nvSpPr>
          <p:cNvPr id="509" name="Google Shape;509;p54"/>
          <p:cNvSpPr txBox="1"/>
          <p:nvPr/>
        </p:nvSpPr>
        <p:spPr>
          <a:xfrm>
            <a:off x="9829800" y="1524001"/>
            <a:ext cx="311150" cy="5492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lt1"/>
                </a:solidFill>
                <a:latin typeface="Twentieth Century"/>
                <a:ea typeface="Twentieth Century"/>
                <a:cs typeface="Twentieth Century"/>
                <a:sym typeface="Twentieth Century"/>
              </a:rPr>
              <a:t>-</a:t>
            </a:r>
            <a:endParaRPr/>
          </a:p>
        </p:txBody>
      </p:sp>
      <p:sp>
        <p:nvSpPr>
          <p:cNvPr id="510" name="Google Shape;510;p54"/>
          <p:cNvSpPr txBox="1"/>
          <p:nvPr/>
        </p:nvSpPr>
        <p:spPr>
          <a:xfrm>
            <a:off x="9829800" y="1828801"/>
            <a:ext cx="311150" cy="5492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lt1"/>
                </a:solidFill>
                <a:latin typeface="Twentieth Century"/>
                <a:ea typeface="Twentieth Century"/>
                <a:cs typeface="Twentieth Century"/>
                <a:sym typeface="Twentieth Century"/>
              </a:rPr>
              <a:t>-</a:t>
            </a:r>
            <a:endParaRPr/>
          </a:p>
        </p:txBody>
      </p:sp>
      <p:sp>
        <p:nvSpPr>
          <p:cNvPr id="511" name="Google Shape;511;p54"/>
          <p:cNvSpPr txBox="1"/>
          <p:nvPr/>
        </p:nvSpPr>
        <p:spPr>
          <a:xfrm>
            <a:off x="9829800" y="2133601"/>
            <a:ext cx="311150" cy="5492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000">
                <a:solidFill>
                  <a:schemeClr val="lt1"/>
                </a:solidFill>
                <a:latin typeface="Twentieth Century"/>
                <a:ea typeface="Twentieth Century"/>
                <a:cs typeface="Twentieth Century"/>
                <a:sym typeface="Twentieth Century"/>
              </a:rPr>
              <a:t>-</a:t>
            </a:r>
            <a:endParaRPr/>
          </a:p>
        </p:txBody>
      </p:sp>
      <p:sp>
        <p:nvSpPr>
          <p:cNvPr id="512" name="Google Shape;512;p54"/>
          <p:cNvSpPr txBox="1"/>
          <p:nvPr/>
        </p:nvSpPr>
        <p:spPr>
          <a:xfrm>
            <a:off x="9982200" y="2286000"/>
            <a:ext cx="42351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Twentieth Century"/>
                <a:ea typeface="Twentieth Century"/>
                <a:cs typeface="Twentieth Century"/>
                <a:sym typeface="Twentieth Century"/>
              </a:rPr>
              <a:t>&gt;</a:t>
            </a:r>
            <a:endParaRPr/>
          </a:p>
        </p:txBody>
      </p:sp>
      <p:sp>
        <p:nvSpPr>
          <p:cNvPr id="513" name="Google Shape;513;p54"/>
          <p:cNvSpPr txBox="1"/>
          <p:nvPr/>
        </p:nvSpPr>
        <p:spPr>
          <a:xfrm rot="10800000">
            <a:off x="10058400" y="2362200"/>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&gt;</a:t>
            </a:r>
            <a:endParaRPr/>
          </a:p>
        </p:txBody>
      </p:sp>
      <p:cxnSp>
        <p:nvCxnSpPr>
          <p:cNvPr id="514" name="Google Shape;514;p54"/>
          <p:cNvCxnSpPr/>
          <p:nvPr/>
        </p:nvCxnSpPr>
        <p:spPr>
          <a:xfrm>
            <a:off x="7696200" y="3352800"/>
            <a:ext cx="609600" cy="0"/>
          </a:xfrm>
          <a:prstGeom prst="straightConnector1">
            <a:avLst/>
          </a:prstGeom>
          <a:noFill/>
          <a:ln cap="flat" cmpd="sng" w="9525">
            <a:solidFill>
              <a:schemeClr val="lt1"/>
            </a:solidFill>
            <a:prstDash val="solid"/>
            <a:round/>
            <a:headEnd len="med" w="med" type="none"/>
            <a:tailEnd len="med" w="med" type="none"/>
          </a:ln>
        </p:spPr>
      </p:cxnSp>
      <p:cxnSp>
        <p:nvCxnSpPr>
          <p:cNvPr id="515" name="Google Shape;515;p54"/>
          <p:cNvCxnSpPr/>
          <p:nvPr/>
        </p:nvCxnSpPr>
        <p:spPr>
          <a:xfrm>
            <a:off x="7696200" y="3733800"/>
            <a:ext cx="609600" cy="0"/>
          </a:xfrm>
          <a:prstGeom prst="straightConnector1">
            <a:avLst/>
          </a:prstGeom>
          <a:noFill/>
          <a:ln cap="flat" cmpd="sng" w="9525">
            <a:solidFill>
              <a:schemeClr val="lt1"/>
            </a:solidFill>
            <a:prstDash val="solid"/>
            <a:round/>
            <a:headEnd len="med" w="med" type="none"/>
            <a:tailEnd len="med" w="med" type="none"/>
          </a:ln>
        </p:spPr>
      </p:cxnSp>
      <p:cxnSp>
        <p:nvCxnSpPr>
          <p:cNvPr id="516" name="Google Shape;516;p54"/>
          <p:cNvCxnSpPr/>
          <p:nvPr/>
        </p:nvCxnSpPr>
        <p:spPr>
          <a:xfrm>
            <a:off x="7543800" y="4419600"/>
            <a:ext cx="609600" cy="0"/>
          </a:xfrm>
          <a:prstGeom prst="straightConnector1">
            <a:avLst/>
          </a:prstGeom>
          <a:noFill/>
          <a:ln cap="flat" cmpd="sng" w="9525">
            <a:solidFill>
              <a:schemeClr val="lt1"/>
            </a:solidFill>
            <a:prstDash val="solid"/>
            <a:round/>
            <a:headEnd len="med" w="med" type="none"/>
            <a:tailEnd len="med" w="med" type="none"/>
          </a:ln>
        </p:spPr>
      </p:cxnSp>
      <p:cxnSp>
        <p:nvCxnSpPr>
          <p:cNvPr id="517" name="Google Shape;517;p54"/>
          <p:cNvCxnSpPr/>
          <p:nvPr/>
        </p:nvCxnSpPr>
        <p:spPr>
          <a:xfrm>
            <a:off x="7543800" y="5029200"/>
            <a:ext cx="609600" cy="0"/>
          </a:xfrm>
          <a:prstGeom prst="straightConnector1">
            <a:avLst/>
          </a:prstGeom>
          <a:noFill/>
          <a:ln cap="flat" cmpd="sng" w="9525">
            <a:solidFill>
              <a:schemeClr val="lt1"/>
            </a:solidFill>
            <a:prstDash val="solid"/>
            <a:round/>
            <a:headEnd len="med" w="med" type="none"/>
            <a:tailEnd len="med" w="med" type="none"/>
          </a:ln>
        </p:spPr>
      </p:cxnSp>
      <p:sp>
        <p:nvSpPr>
          <p:cNvPr id="518" name="Google Shape;518;p54"/>
          <p:cNvSpPr txBox="1"/>
          <p:nvPr/>
        </p:nvSpPr>
        <p:spPr>
          <a:xfrm>
            <a:off x="7620000" y="4191000"/>
            <a:ext cx="42351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Twentieth Century"/>
                <a:ea typeface="Twentieth Century"/>
                <a:cs typeface="Twentieth Century"/>
                <a:sym typeface="Twentieth Century"/>
              </a:rPr>
              <a:t>&gt;</a:t>
            </a:r>
            <a:endParaRPr/>
          </a:p>
        </p:txBody>
      </p:sp>
      <p:sp>
        <p:nvSpPr>
          <p:cNvPr id="519" name="Google Shape;519;p54"/>
          <p:cNvSpPr txBox="1"/>
          <p:nvPr/>
        </p:nvSpPr>
        <p:spPr>
          <a:xfrm rot="10800000">
            <a:off x="8001000" y="1447800"/>
            <a:ext cx="3385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Twentieth Century"/>
                <a:ea typeface="Twentieth Century"/>
                <a:cs typeface="Twentieth Century"/>
                <a:sym typeface="Twentieth Century"/>
              </a:rPr>
              <a:t>&gt;</a:t>
            </a:r>
            <a:endParaRPr/>
          </a:p>
        </p:txBody>
      </p:sp>
      <p:sp>
        <p:nvSpPr>
          <p:cNvPr id="520" name="Google Shape;520;p54"/>
          <p:cNvSpPr txBox="1"/>
          <p:nvPr/>
        </p:nvSpPr>
        <p:spPr>
          <a:xfrm>
            <a:off x="7467600" y="4038600"/>
            <a:ext cx="2728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a:t>
            </a:r>
            <a:endParaRPr/>
          </a:p>
        </p:txBody>
      </p:sp>
      <p:sp>
        <p:nvSpPr>
          <p:cNvPr id="521" name="Google Shape;521;p54"/>
          <p:cNvSpPr txBox="1"/>
          <p:nvPr/>
        </p:nvSpPr>
        <p:spPr>
          <a:xfrm>
            <a:off x="7467600" y="4648200"/>
            <a:ext cx="2728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a:t>
            </a:r>
            <a:endParaRPr/>
          </a:p>
        </p:txBody>
      </p:sp>
      <p:cxnSp>
        <p:nvCxnSpPr>
          <p:cNvPr id="522" name="Google Shape;522;p54"/>
          <p:cNvCxnSpPr/>
          <p:nvPr/>
        </p:nvCxnSpPr>
        <p:spPr>
          <a:xfrm rot="10800000">
            <a:off x="8001000" y="3200400"/>
            <a:ext cx="0" cy="228600"/>
          </a:xfrm>
          <a:prstGeom prst="straightConnector1">
            <a:avLst/>
          </a:prstGeom>
          <a:noFill/>
          <a:ln cap="flat" cmpd="sng" w="9525">
            <a:solidFill>
              <a:schemeClr val="lt1"/>
            </a:solidFill>
            <a:prstDash val="solid"/>
            <a:round/>
            <a:headEnd len="med" w="med" type="none"/>
            <a:tailEnd len="med" w="med" type="triangle"/>
          </a:ln>
        </p:spPr>
      </p:cxnSp>
      <p:cxnSp>
        <p:nvCxnSpPr>
          <p:cNvPr id="523" name="Google Shape;523;p54"/>
          <p:cNvCxnSpPr/>
          <p:nvPr/>
        </p:nvCxnSpPr>
        <p:spPr>
          <a:xfrm>
            <a:off x="8001000" y="3657600"/>
            <a:ext cx="0" cy="2286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mc:AlternateContent>
    <mc:Choice Requires="p14">
      <p:transition spd="slow" p14:dur="1500">
        <p:fade thruBlk="1"/>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5"/>
          <p:cNvSpPr txBox="1"/>
          <p:nvPr>
            <p:ph type="title"/>
          </p:nvPr>
        </p:nvSpPr>
        <p:spPr>
          <a:xfrm>
            <a:off x="2209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COMMON JUNCTIONS</a:t>
            </a:r>
            <a:endParaRPr/>
          </a:p>
        </p:txBody>
      </p:sp>
      <p:grpSp>
        <p:nvGrpSpPr>
          <p:cNvPr id="529" name="Google Shape;529;p55"/>
          <p:cNvGrpSpPr/>
          <p:nvPr/>
        </p:nvGrpSpPr>
        <p:grpSpPr>
          <a:xfrm>
            <a:off x="3048000" y="2286000"/>
            <a:ext cx="762000" cy="381000"/>
            <a:chOff x="960" y="1680"/>
            <a:chExt cx="480" cy="240"/>
          </a:xfrm>
        </p:grpSpPr>
        <p:cxnSp>
          <p:nvCxnSpPr>
            <p:cNvPr id="530" name="Google Shape;530;p55"/>
            <p:cNvCxnSpPr/>
            <p:nvPr/>
          </p:nvCxnSpPr>
          <p:spPr>
            <a:xfrm>
              <a:off x="960" y="1680"/>
              <a:ext cx="240" cy="240"/>
            </a:xfrm>
            <a:prstGeom prst="straightConnector1">
              <a:avLst/>
            </a:prstGeom>
            <a:noFill/>
            <a:ln cap="flat" cmpd="sng" w="9525">
              <a:solidFill>
                <a:schemeClr val="lt1"/>
              </a:solidFill>
              <a:prstDash val="solid"/>
              <a:round/>
              <a:headEnd len="med" w="med" type="none"/>
              <a:tailEnd len="med" w="med" type="none"/>
            </a:ln>
          </p:spPr>
        </p:cxnSp>
        <p:cxnSp>
          <p:nvCxnSpPr>
            <p:cNvPr id="531" name="Google Shape;531;p55"/>
            <p:cNvCxnSpPr/>
            <p:nvPr/>
          </p:nvCxnSpPr>
          <p:spPr>
            <a:xfrm flipH="1" rot="10800000">
              <a:off x="1200" y="1680"/>
              <a:ext cx="240" cy="240"/>
            </a:xfrm>
            <a:prstGeom prst="straightConnector1">
              <a:avLst/>
            </a:prstGeom>
            <a:noFill/>
            <a:ln cap="flat" cmpd="sng" w="9525">
              <a:solidFill>
                <a:schemeClr val="lt1"/>
              </a:solidFill>
              <a:prstDash val="solid"/>
              <a:round/>
              <a:headEnd len="med" w="med" type="none"/>
              <a:tailEnd len="med" w="med" type="none"/>
            </a:ln>
          </p:spPr>
        </p:cxnSp>
      </p:grpSp>
      <p:grpSp>
        <p:nvGrpSpPr>
          <p:cNvPr id="532" name="Google Shape;532;p55"/>
          <p:cNvGrpSpPr/>
          <p:nvPr/>
        </p:nvGrpSpPr>
        <p:grpSpPr>
          <a:xfrm>
            <a:off x="7086600" y="2133600"/>
            <a:ext cx="762000" cy="381000"/>
            <a:chOff x="960" y="1680"/>
            <a:chExt cx="480" cy="240"/>
          </a:xfrm>
        </p:grpSpPr>
        <p:cxnSp>
          <p:nvCxnSpPr>
            <p:cNvPr id="533" name="Google Shape;533;p55"/>
            <p:cNvCxnSpPr/>
            <p:nvPr/>
          </p:nvCxnSpPr>
          <p:spPr>
            <a:xfrm>
              <a:off x="960" y="1680"/>
              <a:ext cx="240" cy="240"/>
            </a:xfrm>
            <a:prstGeom prst="straightConnector1">
              <a:avLst/>
            </a:prstGeom>
            <a:noFill/>
            <a:ln cap="flat" cmpd="sng" w="9525">
              <a:solidFill>
                <a:schemeClr val="lt1"/>
              </a:solidFill>
              <a:prstDash val="solid"/>
              <a:round/>
              <a:headEnd len="med" w="med" type="none"/>
              <a:tailEnd len="med" w="med" type="none"/>
            </a:ln>
          </p:spPr>
        </p:cxnSp>
        <p:cxnSp>
          <p:nvCxnSpPr>
            <p:cNvPr id="534" name="Google Shape;534;p55"/>
            <p:cNvCxnSpPr/>
            <p:nvPr/>
          </p:nvCxnSpPr>
          <p:spPr>
            <a:xfrm flipH="1" rot="10800000">
              <a:off x="1200" y="1680"/>
              <a:ext cx="240" cy="240"/>
            </a:xfrm>
            <a:prstGeom prst="straightConnector1">
              <a:avLst/>
            </a:prstGeom>
            <a:noFill/>
            <a:ln cap="flat" cmpd="sng" w="9525">
              <a:solidFill>
                <a:schemeClr val="lt1"/>
              </a:solidFill>
              <a:prstDash val="solid"/>
              <a:round/>
              <a:headEnd len="med" w="med" type="none"/>
              <a:tailEnd len="med" w="med" type="none"/>
            </a:ln>
          </p:spPr>
        </p:cxnSp>
      </p:grpSp>
      <p:grpSp>
        <p:nvGrpSpPr>
          <p:cNvPr id="535" name="Google Shape;535;p55"/>
          <p:cNvGrpSpPr/>
          <p:nvPr/>
        </p:nvGrpSpPr>
        <p:grpSpPr>
          <a:xfrm>
            <a:off x="3124200" y="3276600"/>
            <a:ext cx="762000" cy="762000"/>
            <a:chOff x="960" y="2304"/>
            <a:chExt cx="480" cy="480"/>
          </a:xfrm>
        </p:grpSpPr>
        <p:grpSp>
          <p:nvGrpSpPr>
            <p:cNvPr id="536" name="Google Shape;536;p55"/>
            <p:cNvGrpSpPr/>
            <p:nvPr/>
          </p:nvGrpSpPr>
          <p:grpSpPr>
            <a:xfrm rot="10800000">
              <a:off x="960" y="2304"/>
              <a:ext cx="480" cy="240"/>
              <a:chOff x="960" y="1680"/>
              <a:chExt cx="480" cy="240"/>
            </a:xfrm>
          </p:grpSpPr>
          <p:cxnSp>
            <p:nvCxnSpPr>
              <p:cNvPr id="537" name="Google Shape;537;p55"/>
              <p:cNvCxnSpPr/>
              <p:nvPr/>
            </p:nvCxnSpPr>
            <p:spPr>
              <a:xfrm>
                <a:off x="960" y="1680"/>
                <a:ext cx="240" cy="240"/>
              </a:xfrm>
              <a:prstGeom prst="straightConnector1">
                <a:avLst/>
              </a:prstGeom>
              <a:noFill/>
              <a:ln cap="flat" cmpd="sng" w="9525">
                <a:solidFill>
                  <a:schemeClr val="lt1"/>
                </a:solidFill>
                <a:prstDash val="solid"/>
                <a:round/>
                <a:headEnd len="med" w="med" type="none"/>
                <a:tailEnd len="med" w="med" type="none"/>
              </a:ln>
            </p:spPr>
          </p:cxnSp>
          <p:cxnSp>
            <p:nvCxnSpPr>
              <p:cNvPr id="538" name="Google Shape;538;p55"/>
              <p:cNvCxnSpPr/>
              <p:nvPr/>
            </p:nvCxnSpPr>
            <p:spPr>
              <a:xfrm flipH="1" rot="10800000">
                <a:off x="1200" y="1680"/>
                <a:ext cx="240" cy="240"/>
              </a:xfrm>
              <a:prstGeom prst="straightConnector1">
                <a:avLst/>
              </a:prstGeom>
              <a:noFill/>
              <a:ln cap="flat" cmpd="sng" w="9525">
                <a:solidFill>
                  <a:schemeClr val="lt1"/>
                </a:solidFill>
                <a:prstDash val="solid"/>
                <a:round/>
                <a:headEnd len="med" w="med" type="none"/>
                <a:tailEnd len="med" w="med" type="none"/>
              </a:ln>
            </p:spPr>
          </p:cxnSp>
        </p:grpSp>
        <p:cxnSp>
          <p:nvCxnSpPr>
            <p:cNvPr id="539" name="Google Shape;539;p55"/>
            <p:cNvCxnSpPr/>
            <p:nvPr/>
          </p:nvCxnSpPr>
          <p:spPr>
            <a:xfrm>
              <a:off x="1200" y="2304"/>
              <a:ext cx="0" cy="480"/>
            </a:xfrm>
            <a:prstGeom prst="straightConnector1">
              <a:avLst/>
            </a:prstGeom>
            <a:noFill/>
            <a:ln cap="flat" cmpd="sng" w="9525">
              <a:solidFill>
                <a:schemeClr val="lt1"/>
              </a:solidFill>
              <a:prstDash val="solid"/>
              <a:round/>
              <a:headEnd len="med" w="med" type="none"/>
              <a:tailEnd len="med" w="med" type="none"/>
            </a:ln>
          </p:spPr>
        </p:cxnSp>
      </p:grpSp>
      <p:grpSp>
        <p:nvGrpSpPr>
          <p:cNvPr id="540" name="Google Shape;540;p55"/>
          <p:cNvGrpSpPr/>
          <p:nvPr/>
        </p:nvGrpSpPr>
        <p:grpSpPr>
          <a:xfrm flipH="1">
            <a:off x="3124200" y="4343400"/>
            <a:ext cx="762000" cy="381000"/>
            <a:chOff x="960" y="1680"/>
            <a:chExt cx="480" cy="240"/>
          </a:xfrm>
        </p:grpSpPr>
        <p:cxnSp>
          <p:nvCxnSpPr>
            <p:cNvPr id="541" name="Google Shape;541;p55"/>
            <p:cNvCxnSpPr/>
            <p:nvPr/>
          </p:nvCxnSpPr>
          <p:spPr>
            <a:xfrm>
              <a:off x="960" y="1680"/>
              <a:ext cx="240" cy="240"/>
            </a:xfrm>
            <a:prstGeom prst="straightConnector1">
              <a:avLst/>
            </a:prstGeom>
            <a:noFill/>
            <a:ln cap="flat" cmpd="sng" w="9525">
              <a:solidFill>
                <a:schemeClr val="lt1"/>
              </a:solidFill>
              <a:prstDash val="solid"/>
              <a:round/>
              <a:headEnd len="med" w="med" type="none"/>
              <a:tailEnd len="med" w="med" type="none"/>
            </a:ln>
          </p:spPr>
        </p:cxnSp>
        <p:cxnSp>
          <p:nvCxnSpPr>
            <p:cNvPr id="542" name="Google Shape;542;p55"/>
            <p:cNvCxnSpPr/>
            <p:nvPr/>
          </p:nvCxnSpPr>
          <p:spPr>
            <a:xfrm flipH="1" rot="10800000">
              <a:off x="1200" y="1680"/>
              <a:ext cx="240" cy="240"/>
            </a:xfrm>
            <a:prstGeom prst="straightConnector1">
              <a:avLst/>
            </a:prstGeom>
            <a:noFill/>
            <a:ln cap="flat" cmpd="sng" w="9525">
              <a:solidFill>
                <a:schemeClr val="lt1"/>
              </a:solidFill>
              <a:prstDash val="solid"/>
              <a:round/>
              <a:headEnd len="med" w="med" type="none"/>
              <a:tailEnd len="med" w="med" type="none"/>
            </a:ln>
          </p:spPr>
        </p:cxnSp>
      </p:grpSp>
      <p:cxnSp>
        <p:nvCxnSpPr>
          <p:cNvPr id="543" name="Google Shape;543;p55"/>
          <p:cNvCxnSpPr/>
          <p:nvPr/>
        </p:nvCxnSpPr>
        <p:spPr>
          <a:xfrm rot="10800000">
            <a:off x="3505200" y="4724400"/>
            <a:ext cx="0" cy="762000"/>
          </a:xfrm>
          <a:prstGeom prst="straightConnector1">
            <a:avLst/>
          </a:prstGeom>
          <a:noFill/>
          <a:ln cap="flat" cmpd="sng" w="9525">
            <a:solidFill>
              <a:schemeClr val="lt1"/>
            </a:solidFill>
            <a:prstDash val="solid"/>
            <a:round/>
            <a:headEnd len="med" w="med" type="none"/>
            <a:tailEnd len="med" w="med" type="none"/>
          </a:ln>
        </p:spPr>
      </p:cxnSp>
      <p:cxnSp>
        <p:nvCxnSpPr>
          <p:cNvPr id="544" name="Google Shape;544;p55"/>
          <p:cNvCxnSpPr/>
          <p:nvPr/>
        </p:nvCxnSpPr>
        <p:spPr>
          <a:xfrm>
            <a:off x="7467600" y="1981200"/>
            <a:ext cx="1588" cy="914400"/>
          </a:xfrm>
          <a:prstGeom prst="straightConnector1">
            <a:avLst/>
          </a:prstGeom>
          <a:noFill/>
          <a:ln cap="flat" cmpd="sng" w="9525">
            <a:solidFill>
              <a:schemeClr val="lt1"/>
            </a:solidFill>
            <a:prstDash val="solid"/>
            <a:round/>
            <a:headEnd len="med" w="med" type="none"/>
            <a:tailEnd len="med" w="med" type="none"/>
          </a:ln>
        </p:spPr>
      </p:cxnSp>
      <p:cxnSp>
        <p:nvCxnSpPr>
          <p:cNvPr id="545" name="Google Shape;545;p55"/>
          <p:cNvCxnSpPr/>
          <p:nvPr/>
        </p:nvCxnSpPr>
        <p:spPr>
          <a:xfrm>
            <a:off x="2971800" y="6248400"/>
            <a:ext cx="533400" cy="0"/>
          </a:xfrm>
          <a:prstGeom prst="straightConnector1">
            <a:avLst/>
          </a:prstGeom>
          <a:noFill/>
          <a:ln cap="flat" cmpd="sng" w="9525">
            <a:solidFill>
              <a:schemeClr val="lt1"/>
            </a:solidFill>
            <a:prstDash val="solid"/>
            <a:round/>
            <a:headEnd len="med" w="med" type="none"/>
            <a:tailEnd len="med" w="med" type="none"/>
          </a:ln>
        </p:spPr>
      </p:cxnSp>
      <p:cxnSp>
        <p:nvCxnSpPr>
          <p:cNvPr id="546" name="Google Shape;546;p55"/>
          <p:cNvCxnSpPr/>
          <p:nvPr/>
        </p:nvCxnSpPr>
        <p:spPr>
          <a:xfrm rot="-5400000">
            <a:off x="3238500" y="6210300"/>
            <a:ext cx="533400" cy="0"/>
          </a:xfrm>
          <a:prstGeom prst="straightConnector1">
            <a:avLst/>
          </a:prstGeom>
          <a:noFill/>
          <a:ln cap="flat" cmpd="sng" w="9525">
            <a:solidFill>
              <a:schemeClr val="lt1"/>
            </a:solidFill>
            <a:prstDash val="solid"/>
            <a:round/>
            <a:headEnd len="med" w="med" type="none"/>
            <a:tailEnd len="med" w="med" type="none"/>
          </a:ln>
        </p:spPr>
      </p:cxnSp>
      <p:cxnSp>
        <p:nvCxnSpPr>
          <p:cNvPr id="547" name="Google Shape;547;p55"/>
          <p:cNvCxnSpPr/>
          <p:nvPr/>
        </p:nvCxnSpPr>
        <p:spPr>
          <a:xfrm>
            <a:off x="7315200" y="3429000"/>
            <a:ext cx="457200" cy="457200"/>
          </a:xfrm>
          <a:prstGeom prst="straightConnector1">
            <a:avLst/>
          </a:prstGeom>
          <a:noFill/>
          <a:ln cap="flat" cmpd="sng" w="9525">
            <a:solidFill>
              <a:schemeClr val="lt1"/>
            </a:solidFill>
            <a:prstDash val="solid"/>
            <a:round/>
            <a:headEnd len="med" w="med" type="none"/>
            <a:tailEnd len="med" w="med" type="none"/>
          </a:ln>
        </p:spPr>
      </p:cxnSp>
      <p:cxnSp>
        <p:nvCxnSpPr>
          <p:cNvPr id="548" name="Google Shape;548;p55"/>
          <p:cNvCxnSpPr/>
          <p:nvPr/>
        </p:nvCxnSpPr>
        <p:spPr>
          <a:xfrm rot="-5400000">
            <a:off x="7315200" y="3429000"/>
            <a:ext cx="457200" cy="457200"/>
          </a:xfrm>
          <a:prstGeom prst="straightConnector1">
            <a:avLst/>
          </a:prstGeom>
          <a:noFill/>
          <a:ln cap="flat" cmpd="sng" w="9525">
            <a:solidFill>
              <a:schemeClr val="lt1"/>
            </a:solidFill>
            <a:prstDash val="solid"/>
            <a:round/>
            <a:headEnd len="med" w="med" type="none"/>
            <a:tailEnd len="med" w="med" type="none"/>
          </a:ln>
        </p:spPr>
      </p:cxnSp>
      <p:cxnSp>
        <p:nvCxnSpPr>
          <p:cNvPr id="549" name="Google Shape;549;p55"/>
          <p:cNvCxnSpPr/>
          <p:nvPr/>
        </p:nvCxnSpPr>
        <p:spPr>
          <a:xfrm>
            <a:off x="7239000" y="4724400"/>
            <a:ext cx="685800" cy="0"/>
          </a:xfrm>
          <a:prstGeom prst="straightConnector1">
            <a:avLst/>
          </a:prstGeom>
          <a:noFill/>
          <a:ln cap="flat" cmpd="sng" w="9525">
            <a:solidFill>
              <a:schemeClr val="lt1"/>
            </a:solidFill>
            <a:prstDash val="solid"/>
            <a:round/>
            <a:headEnd len="med" w="med" type="none"/>
            <a:tailEnd len="med" w="med" type="none"/>
          </a:ln>
        </p:spPr>
      </p:cxnSp>
      <p:grpSp>
        <p:nvGrpSpPr>
          <p:cNvPr id="550" name="Google Shape;550;p55"/>
          <p:cNvGrpSpPr/>
          <p:nvPr/>
        </p:nvGrpSpPr>
        <p:grpSpPr>
          <a:xfrm>
            <a:off x="7162800" y="4343400"/>
            <a:ext cx="762000" cy="381000"/>
            <a:chOff x="960" y="1680"/>
            <a:chExt cx="480" cy="240"/>
          </a:xfrm>
        </p:grpSpPr>
        <p:cxnSp>
          <p:nvCxnSpPr>
            <p:cNvPr id="551" name="Google Shape;551;p55"/>
            <p:cNvCxnSpPr/>
            <p:nvPr/>
          </p:nvCxnSpPr>
          <p:spPr>
            <a:xfrm>
              <a:off x="960" y="1680"/>
              <a:ext cx="240" cy="240"/>
            </a:xfrm>
            <a:prstGeom prst="straightConnector1">
              <a:avLst/>
            </a:prstGeom>
            <a:noFill/>
            <a:ln cap="flat" cmpd="sng" w="9525">
              <a:solidFill>
                <a:schemeClr val="lt1"/>
              </a:solidFill>
              <a:prstDash val="solid"/>
              <a:round/>
              <a:headEnd len="med" w="med" type="none"/>
              <a:tailEnd len="med" w="med" type="none"/>
            </a:ln>
          </p:spPr>
        </p:cxnSp>
        <p:cxnSp>
          <p:nvCxnSpPr>
            <p:cNvPr id="552" name="Google Shape;552;p55"/>
            <p:cNvCxnSpPr/>
            <p:nvPr/>
          </p:nvCxnSpPr>
          <p:spPr>
            <a:xfrm flipH="1" rot="10800000">
              <a:off x="1200" y="1680"/>
              <a:ext cx="240" cy="240"/>
            </a:xfrm>
            <a:prstGeom prst="straightConnector1">
              <a:avLst/>
            </a:prstGeom>
            <a:noFill/>
            <a:ln cap="flat" cmpd="sng" w="9525">
              <a:solidFill>
                <a:schemeClr val="lt1"/>
              </a:solidFill>
              <a:prstDash val="solid"/>
              <a:round/>
              <a:headEnd len="med" w="med" type="none"/>
              <a:tailEnd len="med" w="med" type="none"/>
            </a:ln>
          </p:spPr>
        </p:cxnSp>
      </p:grpSp>
      <p:grpSp>
        <p:nvGrpSpPr>
          <p:cNvPr id="553" name="Google Shape;553;p55"/>
          <p:cNvGrpSpPr/>
          <p:nvPr/>
        </p:nvGrpSpPr>
        <p:grpSpPr>
          <a:xfrm flipH="1" rot="10800000">
            <a:off x="7162800" y="5257800"/>
            <a:ext cx="762000" cy="381000"/>
            <a:chOff x="960" y="1680"/>
            <a:chExt cx="480" cy="240"/>
          </a:xfrm>
        </p:grpSpPr>
        <p:cxnSp>
          <p:nvCxnSpPr>
            <p:cNvPr id="554" name="Google Shape;554;p55"/>
            <p:cNvCxnSpPr/>
            <p:nvPr/>
          </p:nvCxnSpPr>
          <p:spPr>
            <a:xfrm>
              <a:off x="960" y="1680"/>
              <a:ext cx="240" cy="240"/>
            </a:xfrm>
            <a:prstGeom prst="straightConnector1">
              <a:avLst/>
            </a:prstGeom>
            <a:noFill/>
            <a:ln cap="flat" cmpd="sng" w="9525">
              <a:solidFill>
                <a:schemeClr val="lt1"/>
              </a:solidFill>
              <a:prstDash val="solid"/>
              <a:round/>
              <a:headEnd len="med" w="med" type="none"/>
              <a:tailEnd len="med" w="med" type="none"/>
            </a:ln>
          </p:spPr>
        </p:cxnSp>
        <p:cxnSp>
          <p:nvCxnSpPr>
            <p:cNvPr id="555" name="Google Shape;555;p55"/>
            <p:cNvCxnSpPr/>
            <p:nvPr/>
          </p:nvCxnSpPr>
          <p:spPr>
            <a:xfrm flipH="1" rot="10800000">
              <a:off x="1200" y="1680"/>
              <a:ext cx="240" cy="240"/>
            </a:xfrm>
            <a:prstGeom prst="straightConnector1">
              <a:avLst/>
            </a:prstGeom>
            <a:noFill/>
            <a:ln cap="flat" cmpd="sng" w="9525">
              <a:solidFill>
                <a:schemeClr val="lt1"/>
              </a:solidFill>
              <a:prstDash val="solid"/>
              <a:round/>
              <a:headEnd len="med" w="med" type="none"/>
              <a:tailEnd len="med" w="med" type="none"/>
            </a:ln>
          </p:spPr>
        </p:cxnSp>
      </p:grpSp>
      <p:cxnSp>
        <p:nvCxnSpPr>
          <p:cNvPr id="556" name="Google Shape;556;p55"/>
          <p:cNvCxnSpPr/>
          <p:nvPr/>
        </p:nvCxnSpPr>
        <p:spPr>
          <a:xfrm flipH="1">
            <a:off x="7315200" y="5257800"/>
            <a:ext cx="228600" cy="381000"/>
          </a:xfrm>
          <a:prstGeom prst="straightConnector1">
            <a:avLst/>
          </a:prstGeom>
          <a:noFill/>
          <a:ln cap="flat" cmpd="sng" w="9525">
            <a:solidFill>
              <a:schemeClr val="lt1"/>
            </a:solidFill>
            <a:prstDash val="solid"/>
            <a:round/>
            <a:headEnd len="med" w="med" type="none"/>
            <a:tailEnd len="med" w="med" type="none"/>
          </a:ln>
        </p:spPr>
      </p:cxnSp>
      <p:cxnSp>
        <p:nvCxnSpPr>
          <p:cNvPr id="557" name="Google Shape;557;p55"/>
          <p:cNvCxnSpPr/>
          <p:nvPr/>
        </p:nvCxnSpPr>
        <p:spPr>
          <a:xfrm>
            <a:off x="7543800" y="5257800"/>
            <a:ext cx="228600" cy="381000"/>
          </a:xfrm>
          <a:prstGeom prst="straightConnector1">
            <a:avLst/>
          </a:prstGeom>
          <a:noFill/>
          <a:ln cap="flat" cmpd="sng" w="9525">
            <a:solidFill>
              <a:schemeClr val="lt1"/>
            </a:solidFill>
            <a:prstDash val="solid"/>
            <a:round/>
            <a:headEnd len="med" w="med" type="none"/>
            <a:tailEnd len="med" w="med" type="none"/>
          </a:ln>
        </p:spPr>
      </p:cxnSp>
      <p:grpSp>
        <p:nvGrpSpPr>
          <p:cNvPr id="558" name="Google Shape;558;p55"/>
          <p:cNvGrpSpPr/>
          <p:nvPr/>
        </p:nvGrpSpPr>
        <p:grpSpPr>
          <a:xfrm>
            <a:off x="7162800" y="6096000"/>
            <a:ext cx="762000" cy="381000"/>
            <a:chOff x="960" y="1680"/>
            <a:chExt cx="480" cy="240"/>
          </a:xfrm>
        </p:grpSpPr>
        <p:cxnSp>
          <p:nvCxnSpPr>
            <p:cNvPr id="559" name="Google Shape;559;p55"/>
            <p:cNvCxnSpPr/>
            <p:nvPr/>
          </p:nvCxnSpPr>
          <p:spPr>
            <a:xfrm>
              <a:off x="960" y="1680"/>
              <a:ext cx="240" cy="240"/>
            </a:xfrm>
            <a:prstGeom prst="straightConnector1">
              <a:avLst/>
            </a:prstGeom>
            <a:noFill/>
            <a:ln cap="flat" cmpd="sng" w="9525">
              <a:solidFill>
                <a:schemeClr val="lt1"/>
              </a:solidFill>
              <a:prstDash val="solid"/>
              <a:round/>
              <a:headEnd len="med" w="med" type="none"/>
              <a:tailEnd len="med" w="med" type="none"/>
            </a:ln>
          </p:spPr>
        </p:cxnSp>
        <p:cxnSp>
          <p:nvCxnSpPr>
            <p:cNvPr id="560" name="Google Shape;560;p55"/>
            <p:cNvCxnSpPr/>
            <p:nvPr/>
          </p:nvCxnSpPr>
          <p:spPr>
            <a:xfrm flipH="1" rot="10800000">
              <a:off x="1200" y="1680"/>
              <a:ext cx="240" cy="240"/>
            </a:xfrm>
            <a:prstGeom prst="straightConnector1">
              <a:avLst/>
            </a:prstGeom>
            <a:noFill/>
            <a:ln cap="flat" cmpd="sng" w="9525">
              <a:solidFill>
                <a:schemeClr val="lt1"/>
              </a:solidFill>
              <a:prstDash val="solid"/>
              <a:round/>
              <a:headEnd len="med" w="med" type="none"/>
              <a:tailEnd len="med" w="med" type="none"/>
            </a:ln>
          </p:spPr>
        </p:cxnSp>
      </p:grpSp>
      <p:cxnSp>
        <p:nvCxnSpPr>
          <p:cNvPr id="561" name="Google Shape;561;p55"/>
          <p:cNvCxnSpPr/>
          <p:nvPr/>
        </p:nvCxnSpPr>
        <p:spPr>
          <a:xfrm flipH="1" rot="10800000">
            <a:off x="7543800" y="6019800"/>
            <a:ext cx="76200" cy="457200"/>
          </a:xfrm>
          <a:prstGeom prst="straightConnector1">
            <a:avLst/>
          </a:prstGeom>
          <a:noFill/>
          <a:ln cap="flat" cmpd="sng" w="9525">
            <a:solidFill>
              <a:schemeClr val="lt1"/>
            </a:solidFill>
            <a:prstDash val="solid"/>
            <a:round/>
            <a:headEnd len="med" w="med" type="none"/>
            <a:tailEnd len="med" w="med" type="none"/>
          </a:ln>
        </p:spPr>
      </p:cxnSp>
      <p:cxnSp>
        <p:nvCxnSpPr>
          <p:cNvPr id="562" name="Google Shape;562;p55"/>
          <p:cNvCxnSpPr/>
          <p:nvPr/>
        </p:nvCxnSpPr>
        <p:spPr>
          <a:xfrm>
            <a:off x="7239000" y="6477000"/>
            <a:ext cx="685800" cy="0"/>
          </a:xfrm>
          <a:prstGeom prst="straightConnector1">
            <a:avLst/>
          </a:prstGeom>
          <a:noFill/>
          <a:ln cap="flat" cmpd="sng" w="9525">
            <a:solidFill>
              <a:schemeClr val="lt1"/>
            </a:solidFill>
            <a:prstDash val="solid"/>
            <a:round/>
            <a:headEnd len="med" w="med" type="none"/>
            <a:tailEnd len="med" w="med" type="none"/>
          </a:ln>
        </p:spPr>
      </p:cxnSp>
      <p:sp>
        <p:nvSpPr>
          <p:cNvPr id="563" name="Google Shape;563;p55"/>
          <p:cNvSpPr txBox="1"/>
          <p:nvPr/>
        </p:nvSpPr>
        <p:spPr>
          <a:xfrm>
            <a:off x="4022725" y="2152651"/>
            <a:ext cx="343364"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L</a:t>
            </a:r>
            <a:endParaRPr/>
          </a:p>
        </p:txBody>
      </p:sp>
      <p:sp>
        <p:nvSpPr>
          <p:cNvPr id="564" name="Google Shape;564;p55"/>
          <p:cNvSpPr txBox="1"/>
          <p:nvPr/>
        </p:nvSpPr>
        <p:spPr>
          <a:xfrm>
            <a:off x="4022725" y="3219451"/>
            <a:ext cx="1164486"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Arrow</a:t>
            </a:r>
            <a:endParaRPr/>
          </a:p>
        </p:txBody>
      </p:sp>
      <p:sp>
        <p:nvSpPr>
          <p:cNvPr id="565" name="Google Shape;565;p55"/>
          <p:cNvSpPr txBox="1"/>
          <p:nvPr/>
        </p:nvSpPr>
        <p:spPr>
          <a:xfrm>
            <a:off x="4022725" y="4667251"/>
            <a:ext cx="889346"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Fork</a:t>
            </a:r>
            <a:endParaRPr/>
          </a:p>
        </p:txBody>
      </p:sp>
      <p:sp>
        <p:nvSpPr>
          <p:cNvPr id="566" name="Google Shape;566;p55"/>
          <p:cNvSpPr txBox="1"/>
          <p:nvPr/>
        </p:nvSpPr>
        <p:spPr>
          <a:xfrm>
            <a:off x="4022725" y="5886451"/>
            <a:ext cx="36420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T</a:t>
            </a:r>
            <a:endParaRPr/>
          </a:p>
        </p:txBody>
      </p:sp>
      <p:sp>
        <p:nvSpPr>
          <p:cNvPr id="567" name="Google Shape;567;p55"/>
          <p:cNvSpPr txBox="1"/>
          <p:nvPr/>
        </p:nvSpPr>
        <p:spPr>
          <a:xfrm>
            <a:off x="8305800" y="2133601"/>
            <a:ext cx="615874"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Psi</a:t>
            </a:r>
            <a:endParaRPr/>
          </a:p>
        </p:txBody>
      </p:sp>
      <p:sp>
        <p:nvSpPr>
          <p:cNvPr id="568" name="Google Shape;568;p55"/>
          <p:cNvSpPr txBox="1"/>
          <p:nvPr/>
        </p:nvSpPr>
        <p:spPr>
          <a:xfrm>
            <a:off x="8305800" y="3143251"/>
            <a:ext cx="41069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X</a:t>
            </a:r>
            <a:endParaRPr/>
          </a:p>
        </p:txBody>
      </p:sp>
      <p:sp>
        <p:nvSpPr>
          <p:cNvPr id="569" name="Google Shape;569;p55"/>
          <p:cNvSpPr txBox="1"/>
          <p:nvPr/>
        </p:nvSpPr>
        <p:spPr>
          <a:xfrm>
            <a:off x="8305800" y="4210051"/>
            <a:ext cx="41069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K</a:t>
            </a:r>
            <a:endParaRPr/>
          </a:p>
        </p:txBody>
      </p:sp>
      <p:sp>
        <p:nvSpPr>
          <p:cNvPr id="570" name="Google Shape;570;p55"/>
          <p:cNvSpPr txBox="1"/>
          <p:nvPr/>
        </p:nvSpPr>
        <p:spPr>
          <a:xfrm>
            <a:off x="8305801" y="5124450"/>
            <a:ext cx="974725" cy="579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Peak</a:t>
            </a:r>
            <a:endParaRPr/>
          </a:p>
        </p:txBody>
      </p:sp>
      <p:sp>
        <p:nvSpPr>
          <p:cNvPr id="571" name="Google Shape;571;p55"/>
          <p:cNvSpPr txBox="1"/>
          <p:nvPr/>
        </p:nvSpPr>
        <p:spPr>
          <a:xfrm>
            <a:off x="8305801" y="5943601"/>
            <a:ext cx="628505"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wentieth Century"/>
                <a:ea typeface="Twentieth Century"/>
                <a:cs typeface="Twentieth Century"/>
                <a:sym typeface="Twentieth Century"/>
              </a:rPr>
              <a:t>Ka</a:t>
            </a:r>
            <a:endParaRPr/>
          </a:p>
        </p:txBody>
      </p:sp>
      <p:sp>
        <p:nvSpPr>
          <p:cNvPr id="572" name="Google Shape;572;p55"/>
          <p:cNvSpPr txBox="1"/>
          <p:nvPr/>
        </p:nvSpPr>
        <p:spPr>
          <a:xfrm rot="-5400000">
            <a:off x="1639649" y="4107141"/>
            <a:ext cx="174990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Trihedral vertices</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6"/>
          <p:cNvSpPr txBox="1"/>
          <p:nvPr>
            <p:ph type="title"/>
          </p:nvPr>
        </p:nvSpPr>
        <p:spPr>
          <a:xfrm>
            <a:off x="2133600" y="2286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COMBINATORICS: SIMPLE CASE</a:t>
            </a:r>
            <a:endParaRPr/>
          </a:p>
        </p:txBody>
      </p:sp>
      <p:sp>
        <p:nvSpPr>
          <p:cNvPr id="578" name="Google Shape;578;p56"/>
          <p:cNvSpPr txBox="1"/>
          <p:nvPr>
            <p:ph idx="1" type="body"/>
          </p:nvPr>
        </p:nvSpPr>
        <p:spPr>
          <a:xfrm>
            <a:off x="1905000" y="1828800"/>
            <a:ext cx="8458200" cy="4114800"/>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Trihedral vertices, no concave or crack edges, uniform illumination (no shadows)</a:t>
            </a:r>
            <a:endParaRPr sz="1800"/>
          </a:p>
          <a:p>
            <a:pPr indent="-228600" lvl="1" marL="685800" rtl="0" algn="l">
              <a:lnSpc>
                <a:spcPct val="120000"/>
              </a:lnSpc>
              <a:spcBef>
                <a:spcPts val="500"/>
              </a:spcBef>
              <a:spcAft>
                <a:spcPts val="0"/>
              </a:spcAft>
              <a:buClr>
                <a:schemeClr val="lt1"/>
              </a:buClr>
              <a:buSzPts val="2500"/>
              <a:buChar char="•"/>
            </a:pPr>
            <a:r>
              <a:rPr lang="en-US"/>
              <a:t>4 ways to label a line, so </a:t>
            </a:r>
            <a:endParaRPr/>
          </a:p>
          <a:p>
            <a:pPr indent="-228600" lvl="2" marL="1143000" rtl="0" algn="l">
              <a:lnSpc>
                <a:spcPct val="120000"/>
              </a:lnSpc>
              <a:spcBef>
                <a:spcPts val="500"/>
              </a:spcBef>
              <a:spcAft>
                <a:spcPts val="0"/>
              </a:spcAft>
              <a:buClr>
                <a:schemeClr val="lt1"/>
              </a:buClr>
              <a:buSzPts val="3250"/>
              <a:buChar char="•"/>
            </a:pPr>
            <a:r>
              <a:rPr lang="en-US" sz="2600"/>
              <a:t>4</a:t>
            </a:r>
            <a:r>
              <a:rPr baseline="30000" lang="en-US" sz="2600"/>
              <a:t>2</a:t>
            </a:r>
            <a:r>
              <a:rPr lang="en-US" sz="2600"/>
              <a:t> = 16 labelings for an L</a:t>
            </a:r>
            <a:endParaRPr/>
          </a:p>
          <a:p>
            <a:pPr indent="-228600" lvl="2" marL="1143000" rtl="0" algn="l">
              <a:lnSpc>
                <a:spcPct val="120000"/>
              </a:lnSpc>
              <a:spcBef>
                <a:spcPts val="500"/>
              </a:spcBef>
              <a:spcAft>
                <a:spcPts val="0"/>
              </a:spcAft>
              <a:buClr>
                <a:schemeClr val="lt1"/>
              </a:buClr>
              <a:buSzPts val="3250"/>
              <a:buChar char="•"/>
            </a:pPr>
            <a:r>
              <a:rPr lang="en-US" sz="2600"/>
              <a:t>4</a:t>
            </a:r>
            <a:r>
              <a:rPr baseline="30000" lang="en-US" sz="2600"/>
              <a:t>3</a:t>
            </a:r>
            <a:r>
              <a:rPr lang="en-US" sz="2600"/>
              <a:t> = 64 labelings for fork, arrow, and T</a:t>
            </a:r>
            <a:endParaRPr/>
          </a:p>
          <a:p>
            <a:pPr indent="-228600" lvl="0" marL="228600" rtl="0" algn="l">
              <a:lnSpc>
                <a:spcPct val="120000"/>
              </a:lnSpc>
              <a:spcBef>
                <a:spcPts val="1000"/>
              </a:spcBef>
              <a:spcAft>
                <a:spcPts val="0"/>
              </a:spcAft>
              <a:buClr>
                <a:schemeClr val="lt1"/>
              </a:buClr>
              <a:buSzPts val="3000"/>
              <a:buChar char="•"/>
            </a:pPr>
            <a:r>
              <a:rPr lang="en-US"/>
              <a:t>BUT out of 208 junctions, only 18 are physically possible</a:t>
            </a:r>
            <a:endParaRPr/>
          </a:p>
          <a:p>
            <a:pPr indent="-228600" lvl="0" marL="228600" rtl="0" algn="l">
              <a:lnSpc>
                <a:spcPct val="120000"/>
              </a:lnSpc>
              <a:spcBef>
                <a:spcPts val="1000"/>
              </a:spcBef>
              <a:spcAft>
                <a:spcPts val="0"/>
              </a:spcAft>
              <a:buClr>
                <a:schemeClr val="lt1"/>
              </a:buClr>
              <a:buSzPts val="3000"/>
              <a:buChar char="•"/>
            </a:pPr>
            <a:r>
              <a:rPr lang="en-US"/>
              <a:t>Still, savings don’t look that big...</a:t>
            </a:r>
            <a:endParaRPr/>
          </a:p>
          <a:p>
            <a:pPr indent="-38100" lvl="0" marL="228600" rtl="0" algn="l">
              <a:lnSpc>
                <a:spcPct val="120000"/>
              </a:lnSpc>
              <a:spcBef>
                <a:spcPts val="1000"/>
              </a:spcBef>
              <a:spcAft>
                <a:spcPts val="0"/>
              </a:spcAft>
              <a:buClr>
                <a:schemeClr val="lt1"/>
              </a:buClr>
              <a:buSzPts val="3000"/>
              <a:buNone/>
            </a:pPr>
            <a:r>
              <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7"/>
          <p:cNvSpPr txBox="1"/>
          <p:nvPr>
            <p:ph type="title"/>
          </p:nvPr>
        </p:nvSpPr>
        <p:spPr>
          <a:xfrm>
            <a:off x="2286000" y="3048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COMBINATORICS: NO ASSUMPTIONS</a:t>
            </a:r>
            <a:endParaRPr/>
          </a:p>
        </p:txBody>
      </p:sp>
      <p:sp>
        <p:nvSpPr>
          <p:cNvPr id="584" name="Google Shape;584;p57"/>
          <p:cNvSpPr txBox="1"/>
          <p:nvPr/>
        </p:nvSpPr>
        <p:spPr>
          <a:xfrm>
            <a:off x="2438401" y="2590800"/>
            <a:ext cx="2916183"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L			2.50x10</a:t>
            </a:r>
            <a:r>
              <a:rPr baseline="30000" lang="en-US" sz="1800">
                <a:solidFill>
                  <a:schemeClr val="lt1"/>
                </a:solidFill>
                <a:latin typeface="Twentieth Century"/>
                <a:ea typeface="Twentieth Century"/>
                <a:cs typeface="Twentieth Century"/>
                <a:sym typeface="Twentieth Century"/>
              </a:rPr>
              <a:t>3</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Fork			1.25x10</a:t>
            </a:r>
            <a:r>
              <a:rPr baseline="30000" lang="en-US" sz="1800">
                <a:solidFill>
                  <a:schemeClr val="lt1"/>
                </a:solidFill>
                <a:latin typeface="Twentieth Century"/>
                <a:ea typeface="Twentieth Century"/>
                <a:cs typeface="Twentieth Century"/>
                <a:sym typeface="Twentieth Century"/>
              </a:rPr>
              <a:t>5</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T			1.25x10</a:t>
            </a:r>
            <a:r>
              <a:rPr baseline="30000" lang="en-US" sz="1800">
                <a:solidFill>
                  <a:schemeClr val="lt1"/>
                </a:solidFill>
                <a:latin typeface="Twentieth Century"/>
                <a:ea typeface="Twentieth Century"/>
                <a:cs typeface="Twentieth Century"/>
                <a:sym typeface="Twentieth Century"/>
              </a:rPr>
              <a:t>5</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Arrow			1.25x10</a:t>
            </a:r>
            <a:r>
              <a:rPr baseline="30000" lang="en-US" sz="1800">
                <a:solidFill>
                  <a:schemeClr val="lt1"/>
                </a:solidFill>
                <a:latin typeface="Twentieth Century"/>
                <a:ea typeface="Twentieth Century"/>
                <a:cs typeface="Twentieth Century"/>
                <a:sym typeface="Twentieth Century"/>
              </a:rPr>
              <a:t>5</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Psi			6.25x106</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K			6.25x10</a:t>
            </a:r>
            <a:r>
              <a:rPr baseline="30000" lang="en-US" sz="1800">
                <a:solidFill>
                  <a:schemeClr val="lt1"/>
                </a:solidFill>
                <a:latin typeface="Twentieth Century"/>
                <a:ea typeface="Twentieth Century"/>
                <a:cs typeface="Twentieth Century"/>
                <a:sym typeface="Twentieth Century"/>
              </a:rPr>
              <a:t>6</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X			6.25x10</a:t>
            </a:r>
            <a:r>
              <a:rPr baseline="30000" lang="en-US" sz="1800">
                <a:solidFill>
                  <a:schemeClr val="lt1"/>
                </a:solidFill>
                <a:latin typeface="Twentieth Century"/>
                <a:ea typeface="Twentieth Century"/>
                <a:cs typeface="Twentieth Century"/>
                <a:sym typeface="Twentieth Century"/>
              </a:rPr>
              <a:t>6</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Multi			6.25x10</a:t>
            </a:r>
            <a:r>
              <a:rPr baseline="30000" lang="en-US" sz="1800">
                <a:solidFill>
                  <a:schemeClr val="lt1"/>
                </a:solidFill>
                <a:latin typeface="Twentieth Century"/>
                <a:ea typeface="Twentieth Century"/>
                <a:cs typeface="Twentieth Century"/>
                <a:sym typeface="Twentieth Century"/>
              </a:rPr>
              <a:t>6</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Peak			6.25x10</a:t>
            </a:r>
            <a:r>
              <a:rPr baseline="30000" lang="en-US" sz="1800">
                <a:solidFill>
                  <a:schemeClr val="lt1"/>
                </a:solidFill>
                <a:latin typeface="Twentieth Century"/>
                <a:ea typeface="Twentieth Century"/>
                <a:cs typeface="Twentieth Century"/>
                <a:sym typeface="Twentieth Century"/>
              </a:rPr>
              <a:t>6</a:t>
            </a:r>
            <a:endParaRPr sz="1800">
              <a:solidFill>
                <a:schemeClr val="lt1"/>
              </a:solidFill>
              <a:latin typeface="Twentieth Century"/>
              <a:ea typeface="Twentieth Century"/>
              <a:cs typeface="Twentieth Century"/>
              <a:sym typeface="Twentieth Century"/>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Ka			3.12x10</a:t>
            </a:r>
            <a:r>
              <a:rPr baseline="30000" lang="en-US" sz="1800">
                <a:solidFill>
                  <a:schemeClr val="lt1"/>
                </a:solidFill>
                <a:latin typeface="Twentieth Century"/>
                <a:ea typeface="Twentieth Century"/>
                <a:cs typeface="Twentieth Century"/>
                <a:sym typeface="Twentieth Century"/>
              </a:rPr>
              <a:t>8</a:t>
            </a:r>
            <a:endParaRPr sz="1800">
              <a:solidFill>
                <a:schemeClr val="lt1"/>
              </a:solidFill>
              <a:latin typeface="Twentieth Century"/>
              <a:ea typeface="Twentieth Century"/>
              <a:cs typeface="Twentieth Century"/>
              <a:sym typeface="Twentieth Century"/>
            </a:endParaRPr>
          </a:p>
        </p:txBody>
      </p:sp>
      <p:sp>
        <p:nvSpPr>
          <p:cNvPr id="585" name="Google Shape;585;p57"/>
          <p:cNvSpPr txBox="1"/>
          <p:nvPr/>
        </p:nvSpPr>
        <p:spPr>
          <a:xfrm>
            <a:off x="8077200" y="2590800"/>
            <a:ext cx="564578"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80</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500</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500</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70</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300</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100</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100</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100</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10</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30</a:t>
            </a:r>
            <a:endParaRPr/>
          </a:p>
        </p:txBody>
      </p:sp>
      <p:sp>
        <p:nvSpPr>
          <p:cNvPr id="586" name="Google Shape;586;p57"/>
          <p:cNvSpPr txBox="1"/>
          <p:nvPr/>
        </p:nvSpPr>
        <p:spPr>
          <a:xfrm>
            <a:off x="2117726" y="1641476"/>
            <a:ext cx="550201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Vertex			Approximate #	Approximate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type			possible labelings	physical labelings</a:t>
            </a:r>
            <a:endParaRPr sz="1800">
              <a:solidFill>
                <a:schemeClr val="lt1"/>
              </a:solidFill>
              <a:latin typeface="Twentieth Century"/>
              <a:ea typeface="Twentieth Century"/>
              <a:cs typeface="Twentieth Century"/>
              <a:sym typeface="Twentieth Century"/>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53" name="Google Shape;253;p22"/>
          <p:cNvPicPr preferRelativeResize="0"/>
          <p:nvPr>
            <p:ph idx="1" type="body"/>
          </p:nvPr>
        </p:nvPicPr>
        <p:blipFill rotWithShape="1">
          <a:blip r:embed="rId3">
            <a:alphaModFix/>
          </a:blip>
          <a:srcRect b="0" l="0" r="0" t="0"/>
          <a:stretch/>
        </p:blipFill>
        <p:spPr>
          <a:xfrm>
            <a:off x="0" y="0"/>
            <a:ext cx="13600280"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58"/>
          <p:cNvSpPr txBox="1"/>
          <p:nvPr>
            <p:ph type="title"/>
          </p:nvPr>
        </p:nvSpPr>
        <p:spPr>
          <a:xfrm>
            <a:off x="2209800" y="2286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WALTZ’S ALGORITHM</a:t>
            </a:r>
            <a:endParaRPr/>
          </a:p>
        </p:txBody>
      </p:sp>
      <p:sp>
        <p:nvSpPr>
          <p:cNvPr id="592" name="Google Shape;592;p58"/>
          <p:cNvSpPr txBox="1"/>
          <p:nvPr/>
        </p:nvSpPr>
        <p:spPr>
          <a:xfrm>
            <a:off x="1752600" y="1371600"/>
            <a:ext cx="86106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1. Find borders and label them: border has no vertices outside it.</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2. Number vertices to be traversed in order:</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a. Number boundary vertices first.</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b. Number interior vertices by moving from a numbered vertex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toward an adjacent unnumbered one.</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3. Now visit each vertex V in order and attempt to label:</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a. Attach all physically possible labels of  type V.</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b. For each vertex A adjacent to V and already visited, eliminate</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from V any labeling for which there is no consistent label at A.</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c. For each vertex adjacent to A visited in step b, do:</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i. Eliminate labels inconsistent with V.</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ii.If any eliminated, propagate constraints to  neighbors of A.</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iii. Continue to propagate until there are no adjacent</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labeled vertices or no change made to a set.</a:t>
            </a:r>
            <a:endParaRPr/>
          </a:p>
        </p:txBody>
      </p:sp>
    </p:spTree>
  </p:cSld>
  <p:clrMapOvr>
    <a:masterClrMapping/>
  </p:clrMapOvr>
  <mc:AlternateContent>
    <mc:Choice Requires="p14">
      <p:transition spd="slow" p14:dur="1500">
        <p:fade thruBlk="1"/>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59"/>
          <p:cNvSpPr txBox="1"/>
          <p:nvPr>
            <p:ph type="title"/>
          </p:nvPr>
        </p:nvSpPr>
        <p:spPr>
          <a:xfrm>
            <a:off x="2209800" y="38100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SIMPLEST EXAMPLE (TRIHEDRAL)</a:t>
            </a:r>
            <a:endParaRPr/>
          </a:p>
        </p:txBody>
      </p:sp>
      <p:grpSp>
        <p:nvGrpSpPr>
          <p:cNvPr id="598" name="Google Shape;598;p59"/>
          <p:cNvGrpSpPr/>
          <p:nvPr/>
        </p:nvGrpSpPr>
        <p:grpSpPr>
          <a:xfrm>
            <a:off x="2149476" y="1787526"/>
            <a:ext cx="2136775" cy="2849563"/>
            <a:chOff x="394" y="1126"/>
            <a:chExt cx="1346" cy="1795"/>
          </a:xfrm>
        </p:grpSpPr>
        <p:sp>
          <p:nvSpPr>
            <p:cNvPr id="599" name="Google Shape;599;p59"/>
            <p:cNvSpPr/>
            <p:nvPr/>
          </p:nvSpPr>
          <p:spPr>
            <a:xfrm>
              <a:off x="586" y="1414"/>
              <a:ext cx="912" cy="1248"/>
            </a:xfrm>
            <a:prstGeom prst="cube">
              <a:avLst>
                <a:gd fmla="val 25000"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00" name="Google Shape;600;p59"/>
            <p:cNvSpPr txBox="1"/>
            <p:nvPr/>
          </p:nvSpPr>
          <p:spPr>
            <a:xfrm>
              <a:off x="634" y="1126"/>
              <a:ext cx="204"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a:t>
              </a:r>
              <a:endParaRPr/>
            </a:p>
          </p:txBody>
        </p:sp>
        <p:sp>
          <p:nvSpPr>
            <p:cNvPr id="601" name="Google Shape;601;p59"/>
            <p:cNvSpPr txBox="1"/>
            <p:nvPr/>
          </p:nvSpPr>
          <p:spPr>
            <a:xfrm>
              <a:off x="1402" y="1174"/>
              <a:ext cx="189"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a:t>
              </a:r>
              <a:endParaRPr/>
            </a:p>
          </p:txBody>
        </p:sp>
        <p:sp>
          <p:nvSpPr>
            <p:cNvPr id="602" name="Google Shape;602;p59"/>
            <p:cNvSpPr txBox="1"/>
            <p:nvPr/>
          </p:nvSpPr>
          <p:spPr>
            <a:xfrm>
              <a:off x="1536" y="2304"/>
              <a:ext cx="204"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a:t>
              </a:r>
              <a:endParaRPr/>
            </a:p>
          </p:txBody>
        </p:sp>
        <p:sp>
          <p:nvSpPr>
            <p:cNvPr id="603" name="Google Shape;603;p59"/>
            <p:cNvSpPr txBox="1"/>
            <p:nvPr/>
          </p:nvSpPr>
          <p:spPr>
            <a:xfrm>
              <a:off x="1200" y="2688"/>
              <a:ext cx="204"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D</a:t>
              </a:r>
              <a:endParaRPr/>
            </a:p>
          </p:txBody>
        </p:sp>
        <p:sp>
          <p:nvSpPr>
            <p:cNvPr id="604" name="Google Shape;604;p59"/>
            <p:cNvSpPr txBox="1"/>
            <p:nvPr/>
          </p:nvSpPr>
          <p:spPr>
            <a:xfrm>
              <a:off x="432" y="2640"/>
              <a:ext cx="180"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a:t>
              </a:r>
              <a:endParaRPr/>
            </a:p>
          </p:txBody>
        </p:sp>
        <p:sp>
          <p:nvSpPr>
            <p:cNvPr id="605" name="Google Shape;605;p59"/>
            <p:cNvSpPr txBox="1"/>
            <p:nvPr/>
          </p:nvSpPr>
          <p:spPr>
            <a:xfrm>
              <a:off x="394" y="1558"/>
              <a:ext cx="180"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a:t>
              </a:r>
              <a:endParaRPr/>
            </a:p>
          </p:txBody>
        </p:sp>
        <p:sp>
          <p:nvSpPr>
            <p:cNvPr id="606" name="Google Shape;606;p59"/>
            <p:cNvSpPr txBox="1"/>
            <p:nvPr/>
          </p:nvSpPr>
          <p:spPr>
            <a:xfrm>
              <a:off x="1056" y="1680"/>
              <a:ext cx="228"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G</a:t>
              </a:r>
              <a:endParaRPr/>
            </a:p>
          </p:txBody>
        </p:sp>
      </p:grpSp>
      <p:sp>
        <p:nvSpPr>
          <p:cNvPr id="607" name="Google Shape;607;p59"/>
          <p:cNvSpPr/>
          <p:nvPr/>
        </p:nvSpPr>
        <p:spPr>
          <a:xfrm>
            <a:off x="5638800" y="2590800"/>
            <a:ext cx="304800" cy="304800"/>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08" name="Google Shape;608;p59"/>
          <p:cNvSpPr/>
          <p:nvPr/>
        </p:nvSpPr>
        <p:spPr>
          <a:xfrm>
            <a:off x="8001000" y="1981200"/>
            <a:ext cx="304800" cy="304800"/>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09" name="Google Shape;609;p59"/>
          <p:cNvSpPr/>
          <p:nvPr/>
        </p:nvSpPr>
        <p:spPr>
          <a:xfrm>
            <a:off x="5638800" y="4038600"/>
            <a:ext cx="304800" cy="304800"/>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10" name="Google Shape;610;p59"/>
          <p:cNvSpPr/>
          <p:nvPr/>
        </p:nvSpPr>
        <p:spPr>
          <a:xfrm>
            <a:off x="8839200" y="3124200"/>
            <a:ext cx="304800" cy="304800"/>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11" name="Google Shape;611;p59"/>
          <p:cNvSpPr/>
          <p:nvPr/>
        </p:nvSpPr>
        <p:spPr>
          <a:xfrm>
            <a:off x="6705600" y="1905000"/>
            <a:ext cx="304800" cy="304800"/>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12" name="Google Shape;612;p59"/>
          <p:cNvSpPr/>
          <p:nvPr/>
        </p:nvSpPr>
        <p:spPr>
          <a:xfrm>
            <a:off x="8229600" y="4343400"/>
            <a:ext cx="304800" cy="304800"/>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13" name="Google Shape;613;p59"/>
          <p:cNvSpPr/>
          <p:nvPr/>
        </p:nvSpPr>
        <p:spPr>
          <a:xfrm>
            <a:off x="6781800" y="4648200"/>
            <a:ext cx="304800" cy="304800"/>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614" name="Google Shape;614;p59"/>
          <p:cNvCxnSpPr/>
          <p:nvPr/>
        </p:nvCxnSpPr>
        <p:spPr>
          <a:xfrm flipH="1" rot="10800000">
            <a:off x="5867400" y="2057400"/>
            <a:ext cx="838200" cy="533400"/>
          </a:xfrm>
          <a:prstGeom prst="straightConnector1">
            <a:avLst/>
          </a:prstGeom>
          <a:noFill/>
          <a:ln cap="flat" cmpd="sng" w="9525">
            <a:solidFill>
              <a:schemeClr val="lt1"/>
            </a:solidFill>
            <a:prstDash val="solid"/>
            <a:round/>
            <a:headEnd len="med" w="med" type="none"/>
            <a:tailEnd len="med" w="med" type="none"/>
          </a:ln>
        </p:spPr>
      </p:cxnSp>
      <p:sp>
        <p:nvSpPr>
          <p:cNvPr id="615" name="Google Shape;615;p59"/>
          <p:cNvSpPr txBox="1"/>
          <p:nvPr/>
        </p:nvSpPr>
        <p:spPr>
          <a:xfrm>
            <a:off x="5318125" y="2327275"/>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a:t>
            </a:r>
            <a:endParaRPr/>
          </a:p>
        </p:txBody>
      </p:sp>
      <p:sp>
        <p:nvSpPr>
          <p:cNvPr id="616" name="Google Shape;616;p59"/>
          <p:cNvSpPr txBox="1"/>
          <p:nvPr/>
        </p:nvSpPr>
        <p:spPr>
          <a:xfrm>
            <a:off x="6477000" y="1524000"/>
            <a:ext cx="3000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a:t>
            </a:r>
            <a:endParaRPr/>
          </a:p>
        </p:txBody>
      </p:sp>
      <p:sp>
        <p:nvSpPr>
          <p:cNvPr id="617" name="Google Shape;617;p59"/>
          <p:cNvSpPr txBox="1"/>
          <p:nvPr/>
        </p:nvSpPr>
        <p:spPr>
          <a:xfrm>
            <a:off x="8382000" y="1676400"/>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a:t>
            </a:r>
            <a:endParaRPr/>
          </a:p>
        </p:txBody>
      </p:sp>
      <p:sp>
        <p:nvSpPr>
          <p:cNvPr id="618" name="Google Shape;618;p59"/>
          <p:cNvSpPr txBox="1"/>
          <p:nvPr/>
        </p:nvSpPr>
        <p:spPr>
          <a:xfrm>
            <a:off x="9220200" y="3124200"/>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D</a:t>
            </a:r>
            <a:endParaRPr/>
          </a:p>
        </p:txBody>
      </p:sp>
      <p:sp>
        <p:nvSpPr>
          <p:cNvPr id="619" name="Google Shape;619;p59"/>
          <p:cNvSpPr txBox="1"/>
          <p:nvPr/>
        </p:nvSpPr>
        <p:spPr>
          <a:xfrm>
            <a:off x="8763000" y="4572000"/>
            <a:ext cx="2856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a:t>
            </a:r>
            <a:endParaRPr/>
          </a:p>
        </p:txBody>
      </p:sp>
      <p:sp>
        <p:nvSpPr>
          <p:cNvPr id="620" name="Google Shape;620;p59"/>
          <p:cNvSpPr txBox="1"/>
          <p:nvPr/>
        </p:nvSpPr>
        <p:spPr>
          <a:xfrm>
            <a:off x="6629400" y="4953000"/>
            <a:ext cx="2856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a:t>
            </a:r>
            <a:endParaRPr/>
          </a:p>
        </p:txBody>
      </p:sp>
      <p:sp>
        <p:nvSpPr>
          <p:cNvPr id="621" name="Google Shape;621;p59"/>
          <p:cNvSpPr txBox="1"/>
          <p:nvPr/>
        </p:nvSpPr>
        <p:spPr>
          <a:xfrm>
            <a:off x="5165725" y="4384675"/>
            <a:ext cx="362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G</a:t>
            </a:r>
            <a:endParaRPr/>
          </a:p>
        </p:txBody>
      </p:sp>
      <p:cxnSp>
        <p:nvCxnSpPr>
          <p:cNvPr id="622" name="Google Shape;622;p59"/>
          <p:cNvCxnSpPr/>
          <p:nvPr/>
        </p:nvCxnSpPr>
        <p:spPr>
          <a:xfrm>
            <a:off x="7010400" y="2057400"/>
            <a:ext cx="990600" cy="0"/>
          </a:xfrm>
          <a:prstGeom prst="straightConnector1">
            <a:avLst/>
          </a:prstGeom>
          <a:noFill/>
          <a:ln cap="flat" cmpd="sng" w="9525">
            <a:solidFill>
              <a:schemeClr val="lt1"/>
            </a:solidFill>
            <a:prstDash val="solid"/>
            <a:round/>
            <a:headEnd len="med" w="med" type="none"/>
            <a:tailEnd len="med" w="med" type="none"/>
          </a:ln>
        </p:spPr>
      </p:cxnSp>
      <p:cxnSp>
        <p:nvCxnSpPr>
          <p:cNvPr id="623" name="Google Shape;623;p59"/>
          <p:cNvCxnSpPr/>
          <p:nvPr/>
        </p:nvCxnSpPr>
        <p:spPr>
          <a:xfrm>
            <a:off x="8305800" y="2209800"/>
            <a:ext cx="609600" cy="914400"/>
          </a:xfrm>
          <a:prstGeom prst="straightConnector1">
            <a:avLst/>
          </a:prstGeom>
          <a:noFill/>
          <a:ln cap="flat" cmpd="sng" w="9525">
            <a:solidFill>
              <a:schemeClr val="lt1"/>
            </a:solidFill>
            <a:prstDash val="solid"/>
            <a:round/>
            <a:headEnd len="med" w="med" type="none"/>
            <a:tailEnd len="med" w="med" type="none"/>
          </a:ln>
        </p:spPr>
      </p:cxnSp>
      <p:cxnSp>
        <p:nvCxnSpPr>
          <p:cNvPr id="624" name="Google Shape;624;p59"/>
          <p:cNvCxnSpPr/>
          <p:nvPr/>
        </p:nvCxnSpPr>
        <p:spPr>
          <a:xfrm flipH="1">
            <a:off x="7086600" y="4648200"/>
            <a:ext cx="1219200" cy="228600"/>
          </a:xfrm>
          <a:prstGeom prst="straightConnector1">
            <a:avLst/>
          </a:prstGeom>
          <a:noFill/>
          <a:ln cap="flat" cmpd="sng" w="9525">
            <a:solidFill>
              <a:schemeClr val="lt1"/>
            </a:solidFill>
            <a:prstDash val="solid"/>
            <a:round/>
            <a:headEnd len="med" w="med" type="none"/>
            <a:tailEnd len="med" w="med" type="none"/>
          </a:ln>
        </p:spPr>
      </p:cxnSp>
      <p:cxnSp>
        <p:nvCxnSpPr>
          <p:cNvPr id="625" name="Google Shape;625;p59"/>
          <p:cNvCxnSpPr/>
          <p:nvPr/>
        </p:nvCxnSpPr>
        <p:spPr>
          <a:xfrm rot="10800000">
            <a:off x="5867400" y="4267200"/>
            <a:ext cx="914400" cy="533400"/>
          </a:xfrm>
          <a:prstGeom prst="straightConnector1">
            <a:avLst/>
          </a:prstGeom>
          <a:noFill/>
          <a:ln cap="flat" cmpd="sng" w="9525">
            <a:solidFill>
              <a:schemeClr val="lt1"/>
            </a:solidFill>
            <a:prstDash val="solid"/>
            <a:round/>
            <a:headEnd len="med" w="med" type="none"/>
            <a:tailEnd len="med" w="med" type="none"/>
          </a:ln>
        </p:spPr>
      </p:cxnSp>
      <p:cxnSp>
        <p:nvCxnSpPr>
          <p:cNvPr id="626" name="Google Shape;626;p59"/>
          <p:cNvCxnSpPr/>
          <p:nvPr/>
        </p:nvCxnSpPr>
        <p:spPr>
          <a:xfrm flipH="1" rot="10800000">
            <a:off x="5867400" y="2209800"/>
            <a:ext cx="990600" cy="1828800"/>
          </a:xfrm>
          <a:prstGeom prst="straightConnector1">
            <a:avLst/>
          </a:prstGeom>
          <a:noFill/>
          <a:ln cap="flat" cmpd="sng" w="9525">
            <a:solidFill>
              <a:schemeClr val="lt1"/>
            </a:solidFill>
            <a:prstDash val="solid"/>
            <a:round/>
            <a:headEnd len="med" w="med" type="none"/>
            <a:tailEnd len="med" w="med" type="none"/>
          </a:ln>
        </p:spPr>
      </p:cxnSp>
      <p:cxnSp>
        <p:nvCxnSpPr>
          <p:cNvPr id="627" name="Google Shape;627;p59"/>
          <p:cNvCxnSpPr/>
          <p:nvPr/>
        </p:nvCxnSpPr>
        <p:spPr>
          <a:xfrm flipH="1" rot="10800000">
            <a:off x="5943600" y="3352800"/>
            <a:ext cx="2895600" cy="762000"/>
          </a:xfrm>
          <a:prstGeom prst="straightConnector1">
            <a:avLst/>
          </a:prstGeom>
          <a:noFill/>
          <a:ln cap="flat" cmpd="sng" w="9525">
            <a:solidFill>
              <a:schemeClr val="lt1"/>
            </a:solidFill>
            <a:prstDash val="solid"/>
            <a:round/>
            <a:headEnd len="med" w="med" type="none"/>
            <a:tailEnd len="med" w="med" type="none"/>
          </a:ln>
        </p:spPr>
      </p:cxnSp>
      <p:cxnSp>
        <p:nvCxnSpPr>
          <p:cNvPr id="628" name="Google Shape;628;p59"/>
          <p:cNvCxnSpPr/>
          <p:nvPr/>
        </p:nvCxnSpPr>
        <p:spPr>
          <a:xfrm flipH="1">
            <a:off x="8382000" y="3429000"/>
            <a:ext cx="609600" cy="914400"/>
          </a:xfrm>
          <a:prstGeom prst="straightConnector1">
            <a:avLst/>
          </a:prstGeom>
          <a:noFill/>
          <a:ln cap="flat" cmpd="sng" w="9525">
            <a:solidFill>
              <a:schemeClr val="lt1"/>
            </a:solidFill>
            <a:prstDash val="solid"/>
            <a:round/>
            <a:headEnd len="med" w="med" type="none"/>
            <a:tailEnd len="med" w="med" type="none"/>
          </a:ln>
        </p:spPr>
      </p:cxnSp>
      <p:cxnSp>
        <p:nvCxnSpPr>
          <p:cNvPr id="629" name="Google Shape;629;p59"/>
          <p:cNvCxnSpPr/>
          <p:nvPr/>
        </p:nvCxnSpPr>
        <p:spPr>
          <a:xfrm>
            <a:off x="5867400" y="2895600"/>
            <a:ext cx="990600" cy="1752600"/>
          </a:xfrm>
          <a:prstGeom prst="straightConnector1">
            <a:avLst/>
          </a:prstGeom>
          <a:noFill/>
          <a:ln cap="flat" cmpd="sng" w="9525">
            <a:solidFill>
              <a:schemeClr val="lt1"/>
            </a:solidFill>
            <a:prstDash val="solid"/>
            <a:round/>
            <a:headEnd len="med" w="med" type="none"/>
            <a:tailEnd len="med" w="med" type="none"/>
          </a:ln>
        </p:spPr>
      </p:cxnSp>
      <p:sp>
        <p:nvSpPr>
          <p:cNvPr id="630" name="Google Shape;630;p59"/>
          <p:cNvSpPr txBox="1"/>
          <p:nvPr/>
        </p:nvSpPr>
        <p:spPr>
          <a:xfrm>
            <a:off x="2286001" y="5638801"/>
            <a:ext cx="587436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 ((&lt; &lt;) (&gt; &gt;) (&gt; +) (+ &lt;) (&gt; -)(- &lt;))  6 Ls</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 ((-+-)….(+++)…(&lt;-&lt;)...)                 3 Arrows, 4 Forks, 4 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60"/>
          <p:cNvSpPr txBox="1"/>
          <p:nvPr>
            <p:ph type="title"/>
          </p:nvPr>
        </p:nvSpPr>
        <p:spPr>
          <a:xfrm>
            <a:off x="2286000" y="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CONSTRAINTS FOR A</a:t>
            </a:r>
            <a:endParaRPr/>
          </a:p>
        </p:txBody>
      </p:sp>
      <p:sp>
        <p:nvSpPr>
          <p:cNvPr id="636" name="Google Shape;636;p60"/>
          <p:cNvSpPr/>
          <p:nvPr/>
        </p:nvSpPr>
        <p:spPr>
          <a:xfrm>
            <a:off x="1930400" y="2249488"/>
            <a:ext cx="261938" cy="252412"/>
          </a:xfrm>
          <a:prstGeom prst="ellipse">
            <a:avLst/>
          </a:prstGeom>
          <a:solidFill>
            <a:srgbClr val="FF33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37" name="Google Shape;637;p60"/>
          <p:cNvSpPr/>
          <p:nvPr/>
        </p:nvSpPr>
        <p:spPr>
          <a:xfrm>
            <a:off x="3960814" y="1747839"/>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38" name="Google Shape;638;p60"/>
          <p:cNvSpPr/>
          <p:nvPr/>
        </p:nvSpPr>
        <p:spPr>
          <a:xfrm>
            <a:off x="1930400" y="3441701"/>
            <a:ext cx="261938" cy="252413"/>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39" name="Google Shape;639;p60"/>
          <p:cNvSpPr/>
          <p:nvPr/>
        </p:nvSpPr>
        <p:spPr>
          <a:xfrm>
            <a:off x="4681539" y="2689226"/>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40" name="Google Shape;640;p60"/>
          <p:cNvSpPr/>
          <p:nvPr/>
        </p:nvSpPr>
        <p:spPr>
          <a:xfrm>
            <a:off x="2847975" y="1685926"/>
            <a:ext cx="261938"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41" name="Google Shape;641;p60"/>
          <p:cNvSpPr/>
          <p:nvPr/>
        </p:nvSpPr>
        <p:spPr>
          <a:xfrm>
            <a:off x="4157664" y="3694114"/>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42" name="Google Shape;642;p60"/>
          <p:cNvSpPr/>
          <p:nvPr/>
        </p:nvSpPr>
        <p:spPr>
          <a:xfrm>
            <a:off x="2913064" y="3944939"/>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643" name="Google Shape;643;p60"/>
          <p:cNvCxnSpPr/>
          <p:nvPr/>
        </p:nvCxnSpPr>
        <p:spPr>
          <a:xfrm flipH="1" rot="10800000">
            <a:off x="2127251" y="1811338"/>
            <a:ext cx="720725" cy="438150"/>
          </a:xfrm>
          <a:prstGeom prst="straightConnector1">
            <a:avLst/>
          </a:prstGeom>
          <a:noFill/>
          <a:ln cap="flat" cmpd="sng" w="9525">
            <a:solidFill>
              <a:schemeClr val="lt1"/>
            </a:solidFill>
            <a:prstDash val="solid"/>
            <a:round/>
            <a:headEnd len="med" w="med" type="none"/>
            <a:tailEnd len="med" w="med" type="none"/>
          </a:ln>
        </p:spPr>
      </p:cxnSp>
      <p:sp>
        <p:nvSpPr>
          <p:cNvPr id="644" name="Google Shape;644;p60"/>
          <p:cNvSpPr txBox="1"/>
          <p:nvPr/>
        </p:nvSpPr>
        <p:spPr>
          <a:xfrm>
            <a:off x="1752600" y="1752600"/>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a:t>
            </a:r>
            <a:endParaRPr/>
          </a:p>
        </p:txBody>
      </p:sp>
      <p:sp>
        <p:nvSpPr>
          <p:cNvPr id="645" name="Google Shape;645;p60"/>
          <p:cNvSpPr txBox="1"/>
          <p:nvPr/>
        </p:nvSpPr>
        <p:spPr>
          <a:xfrm>
            <a:off x="2651125" y="1371600"/>
            <a:ext cx="3000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a:t>
            </a:r>
            <a:endParaRPr/>
          </a:p>
        </p:txBody>
      </p:sp>
      <p:sp>
        <p:nvSpPr>
          <p:cNvPr id="646" name="Google Shape;646;p60"/>
          <p:cNvSpPr txBox="1"/>
          <p:nvPr/>
        </p:nvSpPr>
        <p:spPr>
          <a:xfrm>
            <a:off x="4289425" y="1497013"/>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a:t>
            </a:r>
            <a:endParaRPr/>
          </a:p>
        </p:txBody>
      </p:sp>
      <p:sp>
        <p:nvSpPr>
          <p:cNvPr id="647" name="Google Shape;647;p60"/>
          <p:cNvSpPr txBox="1"/>
          <p:nvPr/>
        </p:nvSpPr>
        <p:spPr>
          <a:xfrm>
            <a:off x="5010150" y="2689225"/>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D</a:t>
            </a:r>
            <a:endParaRPr/>
          </a:p>
        </p:txBody>
      </p:sp>
      <p:sp>
        <p:nvSpPr>
          <p:cNvPr id="648" name="Google Shape;648;p60"/>
          <p:cNvSpPr txBox="1"/>
          <p:nvPr/>
        </p:nvSpPr>
        <p:spPr>
          <a:xfrm>
            <a:off x="4616450" y="3881438"/>
            <a:ext cx="2856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a:t>
            </a:r>
            <a:endParaRPr/>
          </a:p>
        </p:txBody>
      </p:sp>
      <p:sp>
        <p:nvSpPr>
          <p:cNvPr id="649" name="Google Shape;649;p60"/>
          <p:cNvSpPr txBox="1"/>
          <p:nvPr/>
        </p:nvSpPr>
        <p:spPr>
          <a:xfrm>
            <a:off x="2782888" y="4195763"/>
            <a:ext cx="2856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a:t>
            </a:r>
            <a:endParaRPr/>
          </a:p>
        </p:txBody>
      </p:sp>
      <p:sp>
        <p:nvSpPr>
          <p:cNvPr id="650" name="Google Shape;650;p60"/>
          <p:cNvSpPr txBox="1"/>
          <p:nvPr/>
        </p:nvSpPr>
        <p:spPr>
          <a:xfrm>
            <a:off x="1524000" y="3727450"/>
            <a:ext cx="362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G</a:t>
            </a:r>
            <a:endParaRPr/>
          </a:p>
        </p:txBody>
      </p:sp>
      <p:cxnSp>
        <p:nvCxnSpPr>
          <p:cNvPr id="651" name="Google Shape;651;p60"/>
          <p:cNvCxnSpPr/>
          <p:nvPr/>
        </p:nvCxnSpPr>
        <p:spPr>
          <a:xfrm>
            <a:off x="3109913" y="1811338"/>
            <a:ext cx="850900" cy="0"/>
          </a:xfrm>
          <a:prstGeom prst="straightConnector1">
            <a:avLst/>
          </a:prstGeom>
          <a:noFill/>
          <a:ln cap="flat" cmpd="sng" w="9525">
            <a:solidFill>
              <a:schemeClr val="lt1"/>
            </a:solidFill>
            <a:prstDash val="solid"/>
            <a:round/>
            <a:headEnd len="med" w="med" type="none"/>
            <a:tailEnd len="med" w="med" type="none"/>
          </a:ln>
        </p:spPr>
      </p:cxnSp>
      <p:cxnSp>
        <p:nvCxnSpPr>
          <p:cNvPr id="652" name="Google Shape;652;p60"/>
          <p:cNvCxnSpPr/>
          <p:nvPr/>
        </p:nvCxnSpPr>
        <p:spPr>
          <a:xfrm>
            <a:off x="4222751" y="1936751"/>
            <a:ext cx="525463" cy="752475"/>
          </a:xfrm>
          <a:prstGeom prst="straightConnector1">
            <a:avLst/>
          </a:prstGeom>
          <a:noFill/>
          <a:ln cap="flat" cmpd="sng" w="9525">
            <a:solidFill>
              <a:schemeClr val="lt1"/>
            </a:solidFill>
            <a:prstDash val="solid"/>
            <a:round/>
            <a:headEnd len="med" w="med" type="none"/>
            <a:tailEnd len="med" w="med" type="none"/>
          </a:ln>
        </p:spPr>
      </p:cxnSp>
      <p:cxnSp>
        <p:nvCxnSpPr>
          <p:cNvPr id="653" name="Google Shape;653;p60"/>
          <p:cNvCxnSpPr/>
          <p:nvPr/>
        </p:nvCxnSpPr>
        <p:spPr>
          <a:xfrm flipH="1">
            <a:off x="3175000" y="3944939"/>
            <a:ext cx="1047750" cy="187325"/>
          </a:xfrm>
          <a:prstGeom prst="straightConnector1">
            <a:avLst/>
          </a:prstGeom>
          <a:noFill/>
          <a:ln cap="flat" cmpd="sng" w="9525">
            <a:solidFill>
              <a:schemeClr val="lt1"/>
            </a:solidFill>
            <a:prstDash val="solid"/>
            <a:round/>
            <a:headEnd len="med" w="med" type="none"/>
            <a:tailEnd len="med" w="med" type="none"/>
          </a:ln>
        </p:spPr>
      </p:cxnSp>
      <p:cxnSp>
        <p:nvCxnSpPr>
          <p:cNvPr id="654" name="Google Shape;654;p60"/>
          <p:cNvCxnSpPr/>
          <p:nvPr/>
        </p:nvCxnSpPr>
        <p:spPr>
          <a:xfrm rot="10800000">
            <a:off x="2127251" y="3630614"/>
            <a:ext cx="785813" cy="439737"/>
          </a:xfrm>
          <a:prstGeom prst="straightConnector1">
            <a:avLst/>
          </a:prstGeom>
          <a:noFill/>
          <a:ln cap="flat" cmpd="sng" w="9525">
            <a:solidFill>
              <a:schemeClr val="lt1"/>
            </a:solidFill>
            <a:prstDash val="solid"/>
            <a:round/>
            <a:headEnd len="med" w="med" type="none"/>
            <a:tailEnd len="med" w="med" type="none"/>
          </a:ln>
        </p:spPr>
      </p:cxnSp>
      <p:cxnSp>
        <p:nvCxnSpPr>
          <p:cNvPr id="655" name="Google Shape;655;p60"/>
          <p:cNvCxnSpPr/>
          <p:nvPr/>
        </p:nvCxnSpPr>
        <p:spPr>
          <a:xfrm flipH="1" rot="10800000">
            <a:off x="2127250" y="1936750"/>
            <a:ext cx="850900" cy="1504950"/>
          </a:xfrm>
          <a:prstGeom prst="straightConnector1">
            <a:avLst/>
          </a:prstGeom>
          <a:noFill/>
          <a:ln cap="flat" cmpd="sng" w="9525">
            <a:solidFill>
              <a:schemeClr val="lt1"/>
            </a:solidFill>
            <a:prstDash val="solid"/>
            <a:round/>
            <a:headEnd len="med" w="med" type="none"/>
            <a:tailEnd len="med" w="med" type="none"/>
          </a:ln>
        </p:spPr>
      </p:cxnSp>
      <p:cxnSp>
        <p:nvCxnSpPr>
          <p:cNvPr id="656" name="Google Shape;656;p60"/>
          <p:cNvCxnSpPr/>
          <p:nvPr/>
        </p:nvCxnSpPr>
        <p:spPr>
          <a:xfrm flipH="1" rot="10800000">
            <a:off x="2192338" y="2878138"/>
            <a:ext cx="2489200" cy="627062"/>
          </a:xfrm>
          <a:prstGeom prst="straightConnector1">
            <a:avLst/>
          </a:prstGeom>
          <a:noFill/>
          <a:ln cap="flat" cmpd="sng" w="9525">
            <a:solidFill>
              <a:schemeClr val="lt1"/>
            </a:solidFill>
            <a:prstDash val="solid"/>
            <a:round/>
            <a:headEnd len="med" w="med" type="none"/>
            <a:tailEnd len="med" w="med" type="none"/>
          </a:ln>
        </p:spPr>
      </p:cxnSp>
      <p:cxnSp>
        <p:nvCxnSpPr>
          <p:cNvPr id="657" name="Google Shape;657;p60"/>
          <p:cNvCxnSpPr/>
          <p:nvPr/>
        </p:nvCxnSpPr>
        <p:spPr>
          <a:xfrm flipH="1">
            <a:off x="4289426" y="2940051"/>
            <a:ext cx="523875" cy="754063"/>
          </a:xfrm>
          <a:prstGeom prst="straightConnector1">
            <a:avLst/>
          </a:prstGeom>
          <a:noFill/>
          <a:ln cap="flat" cmpd="sng" w="9525">
            <a:solidFill>
              <a:schemeClr val="lt1"/>
            </a:solidFill>
            <a:prstDash val="solid"/>
            <a:round/>
            <a:headEnd len="med" w="med" type="none"/>
            <a:tailEnd len="med" w="med" type="none"/>
          </a:ln>
        </p:spPr>
      </p:cxnSp>
      <p:cxnSp>
        <p:nvCxnSpPr>
          <p:cNvPr id="658" name="Google Shape;658;p60"/>
          <p:cNvCxnSpPr/>
          <p:nvPr/>
        </p:nvCxnSpPr>
        <p:spPr>
          <a:xfrm>
            <a:off x="2127250" y="2501900"/>
            <a:ext cx="850900" cy="1443038"/>
          </a:xfrm>
          <a:prstGeom prst="straightConnector1">
            <a:avLst/>
          </a:prstGeom>
          <a:noFill/>
          <a:ln cap="flat" cmpd="sng" w="9525">
            <a:solidFill>
              <a:schemeClr val="lt1"/>
            </a:solidFill>
            <a:prstDash val="solid"/>
            <a:round/>
            <a:headEnd len="med" w="med" type="none"/>
            <a:tailEnd len="med" w="med" type="none"/>
          </a:ln>
        </p:spPr>
      </p:cxnSp>
      <p:sp>
        <p:nvSpPr>
          <p:cNvPr id="659" name="Google Shape;659;p60"/>
          <p:cNvSpPr txBox="1"/>
          <p:nvPr/>
        </p:nvSpPr>
        <p:spPr>
          <a:xfrm>
            <a:off x="5638801" y="1981200"/>
            <a:ext cx="33922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 ((&lt; &lt;)(&gt; &gt;)(&gt; +) (+ &gt;)(&lt; -)(-&gt;))</a:t>
            </a:r>
            <a:endParaRPr/>
          </a:p>
        </p:txBody>
      </p:sp>
      <p:sp>
        <p:nvSpPr>
          <p:cNvPr id="660" name="Google Shape;660;p60"/>
          <p:cNvSpPr txBox="1"/>
          <p:nvPr/>
        </p:nvSpPr>
        <p:spPr>
          <a:xfrm>
            <a:off x="5638800" y="2514600"/>
            <a:ext cx="374653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 ((- + -) (&gt; + &gt;) (+ -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 + +)(- - - )(- &lt; &lt;)(&gt; - &gt;)(&lt; &lt;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(&lt; - &lt;)(&lt; + &lt;)(&lt; &gt; &lt;)(&lt; &lt; &lt;))</a:t>
            </a:r>
            <a:endParaRPr/>
          </a:p>
        </p:txBody>
      </p:sp>
      <p:sp>
        <p:nvSpPr>
          <p:cNvPr id="661" name="Google Shape;661;p60"/>
          <p:cNvSpPr txBox="1"/>
          <p:nvPr/>
        </p:nvSpPr>
        <p:spPr>
          <a:xfrm>
            <a:off x="5867401" y="5715000"/>
            <a:ext cx="10615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 ((&gt; &gt;))</a:t>
            </a:r>
            <a:endParaRPr/>
          </a:p>
        </p:txBody>
      </p:sp>
      <p:sp>
        <p:nvSpPr>
          <p:cNvPr id="662" name="Google Shape;662;p60"/>
          <p:cNvSpPr txBox="1"/>
          <p:nvPr/>
        </p:nvSpPr>
        <p:spPr>
          <a:xfrm>
            <a:off x="5318126" y="1489075"/>
            <a:ext cx="8468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Before:</a:t>
            </a:r>
            <a:endParaRPr/>
          </a:p>
        </p:txBody>
      </p:sp>
      <p:sp>
        <p:nvSpPr>
          <p:cNvPr id="663" name="Google Shape;663;p60"/>
          <p:cNvSpPr txBox="1"/>
          <p:nvPr/>
        </p:nvSpPr>
        <p:spPr>
          <a:xfrm>
            <a:off x="5410201" y="5257800"/>
            <a:ext cx="70724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After:</a:t>
            </a:r>
            <a:endParaRPr/>
          </a:p>
        </p:txBody>
      </p:sp>
      <p:sp>
        <p:nvSpPr>
          <p:cNvPr id="664" name="Google Shape;664;p60"/>
          <p:cNvSpPr txBox="1"/>
          <p:nvPr/>
        </p:nvSpPr>
        <p:spPr>
          <a:xfrm>
            <a:off x="5638800" y="3733800"/>
            <a:ext cx="374653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 ((- + -) (&gt; + &gt;) (+ -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 + +)(- - - )(- &lt; &lt;)(&gt; - &gt;)(&lt; &lt;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(&lt; - &lt;)(&lt; + &lt;)(&lt; &gt; &lt;)(&lt; &lt; &lt;))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61"/>
          <p:cNvSpPr txBox="1"/>
          <p:nvPr>
            <p:ph type="title"/>
          </p:nvPr>
        </p:nvSpPr>
        <p:spPr>
          <a:xfrm>
            <a:off x="2286000" y="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CONSTRAINTS FOR B</a:t>
            </a:r>
            <a:endParaRPr/>
          </a:p>
        </p:txBody>
      </p:sp>
      <p:sp>
        <p:nvSpPr>
          <p:cNvPr id="670" name="Google Shape;670;p61"/>
          <p:cNvSpPr/>
          <p:nvPr/>
        </p:nvSpPr>
        <p:spPr>
          <a:xfrm>
            <a:off x="1930400" y="2249488"/>
            <a:ext cx="261938" cy="252412"/>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71" name="Google Shape;671;p61"/>
          <p:cNvSpPr/>
          <p:nvPr/>
        </p:nvSpPr>
        <p:spPr>
          <a:xfrm>
            <a:off x="3960814" y="1747839"/>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72" name="Google Shape;672;p61"/>
          <p:cNvSpPr/>
          <p:nvPr/>
        </p:nvSpPr>
        <p:spPr>
          <a:xfrm>
            <a:off x="1930400" y="3441701"/>
            <a:ext cx="261938" cy="252413"/>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73" name="Google Shape;673;p61"/>
          <p:cNvSpPr/>
          <p:nvPr/>
        </p:nvSpPr>
        <p:spPr>
          <a:xfrm>
            <a:off x="4681539" y="2689226"/>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74" name="Google Shape;674;p61"/>
          <p:cNvSpPr/>
          <p:nvPr/>
        </p:nvSpPr>
        <p:spPr>
          <a:xfrm>
            <a:off x="2847975" y="1685926"/>
            <a:ext cx="261938" cy="250825"/>
          </a:xfrm>
          <a:prstGeom prst="ellipse">
            <a:avLst/>
          </a:prstGeom>
          <a:solidFill>
            <a:srgbClr val="FF33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75" name="Google Shape;675;p61"/>
          <p:cNvSpPr/>
          <p:nvPr/>
        </p:nvSpPr>
        <p:spPr>
          <a:xfrm>
            <a:off x="4157664" y="3694114"/>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676" name="Google Shape;676;p61"/>
          <p:cNvSpPr/>
          <p:nvPr/>
        </p:nvSpPr>
        <p:spPr>
          <a:xfrm>
            <a:off x="2913064" y="3944939"/>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677" name="Google Shape;677;p61"/>
          <p:cNvCxnSpPr/>
          <p:nvPr/>
        </p:nvCxnSpPr>
        <p:spPr>
          <a:xfrm flipH="1" rot="10800000">
            <a:off x="2127251" y="1811338"/>
            <a:ext cx="720725" cy="438150"/>
          </a:xfrm>
          <a:prstGeom prst="straightConnector1">
            <a:avLst/>
          </a:prstGeom>
          <a:noFill/>
          <a:ln cap="flat" cmpd="sng" w="9525">
            <a:solidFill>
              <a:schemeClr val="lt1"/>
            </a:solidFill>
            <a:prstDash val="solid"/>
            <a:round/>
            <a:headEnd len="med" w="med" type="none"/>
            <a:tailEnd len="med" w="med" type="none"/>
          </a:ln>
        </p:spPr>
      </p:cxnSp>
      <p:sp>
        <p:nvSpPr>
          <p:cNvPr id="678" name="Google Shape;678;p61"/>
          <p:cNvSpPr txBox="1"/>
          <p:nvPr/>
        </p:nvSpPr>
        <p:spPr>
          <a:xfrm>
            <a:off x="1752600" y="1752600"/>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a:t>
            </a:r>
            <a:endParaRPr/>
          </a:p>
        </p:txBody>
      </p:sp>
      <p:sp>
        <p:nvSpPr>
          <p:cNvPr id="679" name="Google Shape;679;p61"/>
          <p:cNvSpPr txBox="1"/>
          <p:nvPr/>
        </p:nvSpPr>
        <p:spPr>
          <a:xfrm>
            <a:off x="2651125" y="1371600"/>
            <a:ext cx="3000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a:t>
            </a:r>
            <a:endParaRPr/>
          </a:p>
        </p:txBody>
      </p:sp>
      <p:sp>
        <p:nvSpPr>
          <p:cNvPr id="680" name="Google Shape;680;p61"/>
          <p:cNvSpPr txBox="1"/>
          <p:nvPr/>
        </p:nvSpPr>
        <p:spPr>
          <a:xfrm>
            <a:off x="4289425" y="1497013"/>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a:t>
            </a:r>
            <a:endParaRPr/>
          </a:p>
        </p:txBody>
      </p:sp>
      <p:sp>
        <p:nvSpPr>
          <p:cNvPr id="681" name="Google Shape;681;p61"/>
          <p:cNvSpPr txBox="1"/>
          <p:nvPr/>
        </p:nvSpPr>
        <p:spPr>
          <a:xfrm>
            <a:off x="5010150" y="2689225"/>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D</a:t>
            </a:r>
            <a:endParaRPr/>
          </a:p>
        </p:txBody>
      </p:sp>
      <p:sp>
        <p:nvSpPr>
          <p:cNvPr id="682" name="Google Shape;682;p61"/>
          <p:cNvSpPr txBox="1"/>
          <p:nvPr/>
        </p:nvSpPr>
        <p:spPr>
          <a:xfrm>
            <a:off x="4616450" y="3881438"/>
            <a:ext cx="2856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a:t>
            </a:r>
            <a:endParaRPr/>
          </a:p>
        </p:txBody>
      </p:sp>
      <p:sp>
        <p:nvSpPr>
          <p:cNvPr id="683" name="Google Shape;683;p61"/>
          <p:cNvSpPr txBox="1"/>
          <p:nvPr/>
        </p:nvSpPr>
        <p:spPr>
          <a:xfrm>
            <a:off x="2782888" y="4195763"/>
            <a:ext cx="2856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a:t>
            </a:r>
            <a:endParaRPr/>
          </a:p>
        </p:txBody>
      </p:sp>
      <p:sp>
        <p:nvSpPr>
          <p:cNvPr id="684" name="Google Shape;684;p61"/>
          <p:cNvSpPr txBox="1"/>
          <p:nvPr/>
        </p:nvSpPr>
        <p:spPr>
          <a:xfrm>
            <a:off x="1524000" y="3727450"/>
            <a:ext cx="362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G</a:t>
            </a:r>
            <a:endParaRPr/>
          </a:p>
        </p:txBody>
      </p:sp>
      <p:cxnSp>
        <p:nvCxnSpPr>
          <p:cNvPr id="685" name="Google Shape;685;p61"/>
          <p:cNvCxnSpPr/>
          <p:nvPr/>
        </p:nvCxnSpPr>
        <p:spPr>
          <a:xfrm>
            <a:off x="3109913" y="1811338"/>
            <a:ext cx="850900" cy="0"/>
          </a:xfrm>
          <a:prstGeom prst="straightConnector1">
            <a:avLst/>
          </a:prstGeom>
          <a:noFill/>
          <a:ln cap="flat" cmpd="sng" w="9525">
            <a:solidFill>
              <a:schemeClr val="lt1"/>
            </a:solidFill>
            <a:prstDash val="solid"/>
            <a:round/>
            <a:headEnd len="med" w="med" type="none"/>
            <a:tailEnd len="med" w="med" type="none"/>
          </a:ln>
        </p:spPr>
      </p:cxnSp>
      <p:cxnSp>
        <p:nvCxnSpPr>
          <p:cNvPr id="686" name="Google Shape;686;p61"/>
          <p:cNvCxnSpPr/>
          <p:nvPr/>
        </p:nvCxnSpPr>
        <p:spPr>
          <a:xfrm>
            <a:off x="4222751" y="1936751"/>
            <a:ext cx="525463" cy="752475"/>
          </a:xfrm>
          <a:prstGeom prst="straightConnector1">
            <a:avLst/>
          </a:prstGeom>
          <a:noFill/>
          <a:ln cap="flat" cmpd="sng" w="9525">
            <a:solidFill>
              <a:schemeClr val="lt1"/>
            </a:solidFill>
            <a:prstDash val="solid"/>
            <a:round/>
            <a:headEnd len="med" w="med" type="none"/>
            <a:tailEnd len="med" w="med" type="none"/>
          </a:ln>
        </p:spPr>
      </p:cxnSp>
      <p:cxnSp>
        <p:nvCxnSpPr>
          <p:cNvPr id="687" name="Google Shape;687;p61"/>
          <p:cNvCxnSpPr/>
          <p:nvPr/>
        </p:nvCxnSpPr>
        <p:spPr>
          <a:xfrm flipH="1">
            <a:off x="3175000" y="3944939"/>
            <a:ext cx="1047750" cy="187325"/>
          </a:xfrm>
          <a:prstGeom prst="straightConnector1">
            <a:avLst/>
          </a:prstGeom>
          <a:noFill/>
          <a:ln cap="flat" cmpd="sng" w="9525">
            <a:solidFill>
              <a:schemeClr val="lt1"/>
            </a:solidFill>
            <a:prstDash val="solid"/>
            <a:round/>
            <a:headEnd len="med" w="med" type="none"/>
            <a:tailEnd len="med" w="med" type="none"/>
          </a:ln>
        </p:spPr>
      </p:cxnSp>
      <p:cxnSp>
        <p:nvCxnSpPr>
          <p:cNvPr id="688" name="Google Shape;688;p61"/>
          <p:cNvCxnSpPr/>
          <p:nvPr/>
        </p:nvCxnSpPr>
        <p:spPr>
          <a:xfrm rot="10800000">
            <a:off x="2127251" y="3630614"/>
            <a:ext cx="785813" cy="439737"/>
          </a:xfrm>
          <a:prstGeom prst="straightConnector1">
            <a:avLst/>
          </a:prstGeom>
          <a:noFill/>
          <a:ln cap="flat" cmpd="sng" w="9525">
            <a:solidFill>
              <a:schemeClr val="lt1"/>
            </a:solidFill>
            <a:prstDash val="solid"/>
            <a:round/>
            <a:headEnd len="med" w="med" type="none"/>
            <a:tailEnd len="med" w="med" type="none"/>
          </a:ln>
        </p:spPr>
      </p:cxnSp>
      <p:cxnSp>
        <p:nvCxnSpPr>
          <p:cNvPr id="689" name="Google Shape;689;p61"/>
          <p:cNvCxnSpPr/>
          <p:nvPr/>
        </p:nvCxnSpPr>
        <p:spPr>
          <a:xfrm flipH="1" rot="10800000">
            <a:off x="2127250" y="1936750"/>
            <a:ext cx="850900" cy="1504950"/>
          </a:xfrm>
          <a:prstGeom prst="straightConnector1">
            <a:avLst/>
          </a:prstGeom>
          <a:noFill/>
          <a:ln cap="flat" cmpd="sng" w="9525">
            <a:solidFill>
              <a:schemeClr val="lt1"/>
            </a:solidFill>
            <a:prstDash val="solid"/>
            <a:round/>
            <a:headEnd len="med" w="med" type="none"/>
            <a:tailEnd len="med" w="med" type="none"/>
          </a:ln>
        </p:spPr>
      </p:cxnSp>
      <p:cxnSp>
        <p:nvCxnSpPr>
          <p:cNvPr id="690" name="Google Shape;690;p61"/>
          <p:cNvCxnSpPr/>
          <p:nvPr/>
        </p:nvCxnSpPr>
        <p:spPr>
          <a:xfrm flipH="1" rot="10800000">
            <a:off x="2192338" y="2878138"/>
            <a:ext cx="2489200" cy="627062"/>
          </a:xfrm>
          <a:prstGeom prst="straightConnector1">
            <a:avLst/>
          </a:prstGeom>
          <a:noFill/>
          <a:ln cap="flat" cmpd="sng" w="9525">
            <a:solidFill>
              <a:schemeClr val="lt1"/>
            </a:solidFill>
            <a:prstDash val="solid"/>
            <a:round/>
            <a:headEnd len="med" w="med" type="none"/>
            <a:tailEnd len="med" w="med" type="none"/>
          </a:ln>
        </p:spPr>
      </p:cxnSp>
      <p:cxnSp>
        <p:nvCxnSpPr>
          <p:cNvPr id="691" name="Google Shape;691;p61"/>
          <p:cNvCxnSpPr/>
          <p:nvPr/>
        </p:nvCxnSpPr>
        <p:spPr>
          <a:xfrm flipH="1">
            <a:off x="4289426" y="2940051"/>
            <a:ext cx="523875" cy="754063"/>
          </a:xfrm>
          <a:prstGeom prst="straightConnector1">
            <a:avLst/>
          </a:prstGeom>
          <a:noFill/>
          <a:ln cap="flat" cmpd="sng" w="9525">
            <a:solidFill>
              <a:schemeClr val="lt1"/>
            </a:solidFill>
            <a:prstDash val="solid"/>
            <a:round/>
            <a:headEnd len="med" w="med" type="none"/>
            <a:tailEnd len="med" w="med" type="none"/>
          </a:ln>
        </p:spPr>
      </p:cxnSp>
      <p:cxnSp>
        <p:nvCxnSpPr>
          <p:cNvPr id="692" name="Google Shape;692;p61"/>
          <p:cNvCxnSpPr/>
          <p:nvPr/>
        </p:nvCxnSpPr>
        <p:spPr>
          <a:xfrm>
            <a:off x="2127250" y="2501900"/>
            <a:ext cx="850900" cy="1443038"/>
          </a:xfrm>
          <a:prstGeom prst="straightConnector1">
            <a:avLst/>
          </a:prstGeom>
          <a:noFill/>
          <a:ln cap="flat" cmpd="sng" w="9525">
            <a:solidFill>
              <a:schemeClr val="lt1"/>
            </a:solidFill>
            <a:prstDash val="solid"/>
            <a:round/>
            <a:headEnd len="med" w="med" type="none"/>
            <a:tailEnd len="med" w="med" type="none"/>
          </a:ln>
        </p:spPr>
      </p:cxnSp>
      <p:sp>
        <p:nvSpPr>
          <p:cNvPr id="693" name="Google Shape;693;p61"/>
          <p:cNvSpPr txBox="1"/>
          <p:nvPr/>
        </p:nvSpPr>
        <p:spPr>
          <a:xfrm>
            <a:off x="5638801" y="3200400"/>
            <a:ext cx="10615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 ((&gt; &gt;))</a:t>
            </a:r>
            <a:endParaRPr/>
          </a:p>
        </p:txBody>
      </p:sp>
      <p:sp>
        <p:nvSpPr>
          <p:cNvPr id="694" name="Google Shape;694;p61"/>
          <p:cNvSpPr txBox="1"/>
          <p:nvPr/>
        </p:nvSpPr>
        <p:spPr>
          <a:xfrm>
            <a:off x="5638800" y="1981200"/>
            <a:ext cx="374653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 ((- + -) (&gt; + &gt;) (+ -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 + +)(- - - )(- &lt; &lt;)(&gt; - &gt;)(&lt; &lt;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(&lt; - &lt;)(&lt; + &lt;)(&lt; &gt; &lt;)(&lt; &lt; &lt;))</a:t>
            </a:r>
            <a:endParaRPr/>
          </a:p>
        </p:txBody>
      </p:sp>
      <p:sp>
        <p:nvSpPr>
          <p:cNvPr id="695" name="Google Shape;695;p61"/>
          <p:cNvSpPr txBox="1"/>
          <p:nvPr/>
        </p:nvSpPr>
        <p:spPr>
          <a:xfrm>
            <a:off x="5791201" y="5486400"/>
            <a:ext cx="19575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 ((&gt; + &gt;) (&gt; - &gt;))</a:t>
            </a:r>
            <a:endParaRPr/>
          </a:p>
        </p:txBody>
      </p:sp>
      <p:sp>
        <p:nvSpPr>
          <p:cNvPr id="696" name="Google Shape;696;p61"/>
          <p:cNvSpPr txBox="1"/>
          <p:nvPr/>
        </p:nvSpPr>
        <p:spPr>
          <a:xfrm>
            <a:off x="5318126" y="1489075"/>
            <a:ext cx="8468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Before:</a:t>
            </a:r>
            <a:endParaRPr/>
          </a:p>
        </p:txBody>
      </p:sp>
      <p:sp>
        <p:nvSpPr>
          <p:cNvPr id="697" name="Google Shape;697;p61"/>
          <p:cNvSpPr txBox="1"/>
          <p:nvPr/>
        </p:nvSpPr>
        <p:spPr>
          <a:xfrm>
            <a:off x="5410201" y="5029200"/>
            <a:ext cx="70724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After:</a:t>
            </a:r>
            <a:endParaRPr/>
          </a:p>
        </p:txBody>
      </p:sp>
      <p:sp>
        <p:nvSpPr>
          <p:cNvPr id="698" name="Google Shape;698;p61"/>
          <p:cNvSpPr txBox="1"/>
          <p:nvPr/>
        </p:nvSpPr>
        <p:spPr>
          <a:xfrm>
            <a:off x="5638800" y="3733800"/>
            <a:ext cx="374653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G: ((- + -) (&gt; + &gt;) (+ -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 + +)(- - - )(- &lt; &lt;)(&gt; - &gt;)(&lt; &lt;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(&lt; - &lt;)(&lt; + &lt;)(&lt; &gt; &lt;)(&lt; &lt; &lt;))</a:t>
            </a:r>
            <a:endParaRPr/>
          </a:p>
        </p:txBody>
      </p:sp>
      <p:sp>
        <p:nvSpPr>
          <p:cNvPr id="699" name="Google Shape;699;p61"/>
          <p:cNvSpPr txBox="1"/>
          <p:nvPr/>
        </p:nvSpPr>
        <p:spPr>
          <a:xfrm>
            <a:off x="4953001" y="6096000"/>
            <a:ext cx="33144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Backup to A produces no changes.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62"/>
          <p:cNvSpPr txBox="1"/>
          <p:nvPr>
            <p:ph type="title"/>
          </p:nvPr>
        </p:nvSpPr>
        <p:spPr>
          <a:xfrm>
            <a:off x="2286000" y="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CONSTRAINTS FOR C</a:t>
            </a:r>
            <a:endParaRPr/>
          </a:p>
        </p:txBody>
      </p:sp>
      <p:sp>
        <p:nvSpPr>
          <p:cNvPr id="705" name="Google Shape;705;p62"/>
          <p:cNvSpPr/>
          <p:nvPr/>
        </p:nvSpPr>
        <p:spPr>
          <a:xfrm>
            <a:off x="1930400" y="2249488"/>
            <a:ext cx="261938" cy="252412"/>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06" name="Google Shape;706;p62"/>
          <p:cNvSpPr/>
          <p:nvPr/>
        </p:nvSpPr>
        <p:spPr>
          <a:xfrm>
            <a:off x="3960814" y="1747839"/>
            <a:ext cx="261937" cy="250825"/>
          </a:xfrm>
          <a:prstGeom prst="ellipse">
            <a:avLst/>
          </a:prstGeom>
          <a:solidFill>
            <a:srgbClr val="FF33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07" name="Google Shape;707;p62"/>
          <p:cNvSpPr/>
          <p:nvPr/>
        </p:nvSpPr>
        <p:spPr>
          <a:xfrm>
            <a:off x="1930400" y="3441701"/>
            <a:ext cx="261938" cy="252413"/>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08" name="Google Shape;708;p62"/>
          <p:cNvSpPr/>
          <p:nvPr/>
        </p:nvSpPr>
        <p:spPr>
          <a:xfrm>
            <a:off x="4681539" y="2689226"/>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09" name="Google Shape;709;p62"/>
          <p:cNvSpPr/>
          <p:nvPr/>
        </p:nvSpPr>
        <p:spPr>
          <a:xfrm>
            <a:off x="2847975" y="1685926"/>
            <a:ext cx="261938"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10" name="Google Shape;710;p62"/>
          <p:cNvSpPr/>
          <p:nvPr/>
        </p:nvSpPr>
        <p:spPr>
          <a:xfrm>
            <a:off x="4157664" y="3694114"/>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11" name="Google Shape;711;p62"/>
          <p:cNvSpPr/>
          <p:nvPr/>
        </p:nvSpPr>
        <p:spPr>
          <a:xfrm>
            <a:off x="2913064" y="3944939"/>
            <a:ext cx="261937" cy="250825"/>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712" name="Google Shape;712;p62"/>
          <p:cNvCxnSpPr/>
          <p:nvPr/>
        </p:nvCxnSpPr>
        <p:spPr>
          <a:xfrm flipH="1" rot="10800000">
            <a:off x="2127251" y="1811338"/>
            <a:ext cx="720725" cy="438150"/>
          </a:xfrm>
          <a:prstGeom prst="straightConnector1">
            <a:avLst/>
          </a:prstGeom>
          <a:noFill/>
          <a:ln cap="flat" cmpd="sng" w="9525">
            <a:solidFill>
              <a:schemeClr val="lt1"/>
            </a:solidFill>
            <a:prstDash val="solid"/>
            <a:round/>
            <a:headEnd len="med" w="med" type="none"/>
            <a:tailEnd len="med" w="med" type="none"/>
          </a:ln>
        </p:spPr>
      </p:cxnSp>
      <p:sp>
        <p:nvSpPr>
          <p:cNvPr id="713" name="Google Shape;713;p62"/>
          <p:cNvSpPr txBox="1"/>
          <p:nvPr/>
        </p:nvSpPr>
        <p:spPr>
          <a:xfrm>
            <a:off x="1752600" y="1752600"/>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a:t>
            </a:r>
            <a:endParaRPr/>
          </a:p>
        </p:txBody>
      </p:sp>
      <p:sp>
        <p:nvSpPr>
          <p:cNvPr id="714" name="Google Shape;714;p62"/>
          <p:cNvSpPr txBox="1"/>
          <p:nvPr/>
        </p:nvSpPr>
        <p:spPr>
          <a:xfrm>
            <a:off x="2651125" y="1371600"/>
            <a:ext cx="3000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a:t>
            </a:r>
            <a:endParaRPr/>
          </a:p>
        </p:txBody>
      </p:sp>
      <p:sp>
        <p:nvSpPr>
          <p:cNvPr id="715" name="Google Shape;715;p62"/>
          <p:cNvSpPr txBox="1"/>
          <p:nvPr/>
        </p:nvSpPr>
        <p:spPr>
          <a:xfrm>
            <a:off x="4289425" y="1497013"/>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a:t>
            </a:r>
            <a:endParaRPr/>
          </a:p>
        </p:txBody>
      </p:sp>
      <p:sp>
        <p:nvSpPr>
          <p:cNvPr id="716" name="Google Shape;716;p62"/>
          <p:cNvSpPr txBox="1"/>
          <p:nvPr/>
        </p:nvSpPr>
        <p:spPr>
          <a:xfrm>
            <a:off x="5010150" y="2689225"/>
            <a:ext cx="324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D</a:t>
            </a:r>
            <a:endParaRPr/>
          </a:p>
        </p:txBody>
      </p:sp>
      <p:sp>
        <p:nvSpPr>
          <p:cNvPr id="717" name="Google Shape;717;p62"/>
          <p:cNvSpPr txBox="1"/>
          <p:nvPr/>
        </p:nvSpPr>
        <p:spPr>
          <a:xfrm>
            <a:off x="4616450" y="3881438"/>
            <a:ext cx="2856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a:t>
            </a:r>
            <a:endParaRPr/>
          </a:p>
        </p:txBody>
      </p:sp>
      <p:sp>
        <p:nvSpPr>
          <p:cNvPr id="718" name="Google Shape;718;p62"/>
          <p:cNvSpPr txBox="1"/>
          <p:nvPr/>
        </p:nvSpPr>
        <p:spPr>
          <a:xfrm>
            <a:off x="2782888" y="4195763"/>
            <a:ext cx="2856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a:t>
            </a:r>
            <a:endParaRPr/>
          </a:p>
        </p:txBody>
      </p:sp>
      <p:sp>
        <p:nvSpPr>
          <p:cNvPr id="719" name="Google Shape;719;p62"/>
          <p:cNvSpPr txBox="1"/>
          <p:nvPr/>
        </p:nvSpPr>
        <p:spPr>
          <a:xfrm>
            <a:off x="1524000" y="3727450"/>
            <a:ext cx="362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G</a:t>
            </a:r>
            <a:endParaRPr/>
          </a:p>
        </p:txBody>
      </p:sp>
      <p:cxnSp>
        <p:nvCxnSpPr>
          <p:cNvPr id="720" name="Google Shape;720;p62"/>
          <p:cNvCxnSpPr/>
          <p:nvPr/>
        </p:nvCxnSpPr>
        <p:spPr>
          <a:xfrm>
            <a:off x="3109913" y="1811338"/>
            <a:ext cx="850900" cy="0"/>
          </a:xfrm>
          <a:prstGeom prst="straightConnector1">
            <a:avLst/>
          </a:prstGeom>
          <a:noFill/>
          <a:ln cap="flat" cmpd="sng" w="9525">
            <a:solidFill>
              <a:schemeClr val="lt1"/>
            </a:solidFill>
            <a:prstDash val="solid"/>
            <a:round/>
            <a:headEnd len="med" w="med" type="none"/>
            <a:tailEnd len="med" w="med" type="none"/>
          </a:ln>
        </p:spPr>
      </p:cxnSp>
      <p:cxnSp>
        <p:nvCxnSpPr>
          <p:cNvPr id="721" name="Google Shape;721;p62"/>
          <p:cNvCxnSpPr/>
          <p:nvPr/>
        </p:nvCxnSpPr>
        <p:spPr>
          <a:xfrm>
            <a:off x="4222751" y="1936751"/>
            <a:ext cx="525463" cy="752475"/>
          </a:xfrm>
          <a:prstGeom prst="straightConnector1">
            <a:avLst/>
          </a:prstGeom>
          <a:noFill/>
          <a:ln cap="flat" cmpd="sng" w="9525">
            <a:solidFill>
              <a:schemeClr val="lt1"/>
            </a:solidFill>
            <a:prstDash val="solid"/>
            <a:round/>
            <a:headEnd len="med" w="med" type="none"/>
            <a:tailEnd len="med" w="med" type="none"/>
          </a:ln>
        </p:spPr>
      </p:cxnSp>
      <p:cxnSp>
        <p:nvCxnSpPr>
          <p:cNvPr id="722" name="Google Shape;722;p62"/>
          <p:cNvCxnSpPr/>
          <p:nvPr/>
        </p:nvCxnSpPr>
        <p:spPr>
          <a:xfrm flipH="1">
            <a:off x="3175000" y="3944939"/>
            <a:ext cx="1047750" cy="187325"/>
          </a:xfrm>
          <a:prstGeom prst="straightConnector1">
            <a:avLst/>
          </a:prstGeom>
          <a:noFill/>
          <a:ln cap="flat" cmpd="sng" w="9525">
            <a:solidFill>
              <a:schemeClr val="lt1"/>
            </a:solidFill>
            <a:prstDash val="solid"/>
            <a:round/>
            <a:headEnd len="med" w="med" type="none"/>
            <a:tailEnd len="med" w="med" type="none"/>
          </a:ln>
        </p:spPr>
      </p:cxnSp>
      <p:cxnSp>
        <p:nvCxnSpPr>
          <p:cNvPr id="723" name="Google Shape;723;p62"/>
          <p:cNvCxnSpPr/>
          <p:nvPr/>
        </p:nvCxnSpPr>
        <p:spPr>
          <a:xfrm rot="10800000">
            <a:off x="2127251" y="3630614"/>
            <a:ext cx="785813" cy="439737"/>
          </a:xfrm>
          <a:prstGeom prst="straightConnector1">
            <a:avLst/>
          </a:prstGeom>
          <a:noFill/>
          <a:ln cap="flat" cmpd="sng" w="9525">
            <a:solidFill>
              <a:schemeClr val="lt1"/>
            </a:solidFill>
            <a:prstDash val="solid"/>
            <a:round/>
            <a:headEnd len="med" w="med" type="none"/>
            <a:tailEnd len="med" w="med" type="none"/>
          </a:ln>
        </p:spPr>
      </p:cxnSp>
      <p:cxnSp>
        <p:nvCxnSpPr>
          <p:cNvPr id="724" name="Google Shape;724;p62"/>
          <p:cNvCxnSpPr/>
          <p:nvPr/>
        </p:nvCxnSpPr>
        <p:spPr>
          <a:xfrm flipH="1" rot="10800000">
            <a:off x="2127250" y="1936750"/>
            <a:ext cx="850900" cy="1504950"/>
          </a:xfrm>
          <a:prstGeom prst="straightConnector1">
            <a:avLst/>
          </a:prstGeom>
          <a:noFill/>
          <a:ln cap="flat" cmpd="sng" w="9525">
            <a:solidFill>
              <a:schemeClr val="lt1"/>
            </a:solidFill>
            <a:prstDash val="solid"/>
            <a:round/>
            <a:headEnd len="med" w="med" type="none"/>
            <a:tailEnd len="med" w="med" type="none"/>
          </a:ln>
        </p:spPr>
      </p:cxnSp>
      <p:cxnSp>
        <p:nvCxnSpPr>
          <p:cNvPr id="725" name="Google Shape;725;p62"/>
          <p:cNvCxnSpPr/>
          <p:nvPr/>
        </p:nvCxnSpPr>
        <p:spPr>
          <a:xfrm flipH="1" rot="10800000">
            <a:off x="2192338" y="2878138"/>
            <a:ext cx="2489200" cy="627062"/>
          </a:xfrm>
          <a:prstGeom prst="straightConnector1">
            <a:avLst/>
          </a:prstGeom>
          <a:noFill/>
          <a:ln cap="flat" cmpd="sng" w="9525">
            <a:solidFill>
              <a:schemeClr val="lt1"/>
            </a:solidFill>
            <a:prstDash val="solid"/>
            <a:round/>
            <a:headEnd len="med" w="med" type="none"/>
            <a:tailEnd len="med" w="med" type="none"/>
          </a:ln>
        </p:spPr>
      </p:cxnSp>
      <p:cxnSp>
        <p:nvCxnSpPr>
          <p:cNvPr id="726" name="Google Shape;726;p62"/>
          <p:cNvCxnSpPr/>
          <p:nvPr/>
        </p:nvCxnSpPr>
        <p:spPr>
          <a:xfrm flipH="1">
            <a:off x="4289426" y="2940051"/>
            <a:ext cx="523875" cy="754063"/>
          </a:xfrm>
          <a:prstGeom prst="straightConnector1">
            <a:avLst/>
          </a:prstGeom>
          <a:noFill/>
          <a:ln cap="flat" cmpd="sng" w="9525">
            <a:solidFill>
              <a:schemeClr val="lt1"/>
            </a:solidFill>
            <a:prstDash val="solid"/>
            <a:round/>
            <a:headEnd len="med" w="med" type="none"/>
            <a:tailEnd len="med" w="med" type="none"/>
          </a:ln>
        </p:spPr>
      </p:cxnSp>
      <p:cxnSp>
        <p:nvCxnSpPr>
          <p:cNvPr id="727" name="Google Shape;727;p62"/>
          <p:cNvCxnSpPr/>
          <p:nvPr/>
        </p:nvCxnSpPr>
        <p:spPr>
          <a:xfrm>
            <a:off x="2127250" y="2501900"/>
            <a:ext cx="850900" cy="1443038"/>
          </a:xfrm>
          <a:prstGeom prst="straightConnector1">
            <a:avLst/>
          </a:prstGeom>
          <a:noFill/>
          <a:ln cap="flat" cmpd="sng" w="9525">
            <a:solidFill>
              <a:schemeClr val="lt1"/>
            </a:solidFill>
            <a:prstDash val="solid"/>
            <a:round/>
            <a:headEnd len="med" w="med" type="none"/>
            <a:tailEnd len="med" w="med" type="none"/>
          </a:ln>
        </p:spPr>
      </p:cxnSp>
      <p:sp>
        <p:nvSpPr>
          <p:cNvPr id="728" name="Google Shape;728;p62"/>
          <p:cNvSpPr txBox="1"/>
          <p:nvPr/>
        </p:nvSpPr>
        <p:spPr>
          <a:xfrm>
            <a:off x="5791201" y="2667000"/>
            <a:ext cx="19575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 ((&gt; + &gt;) (&gt; - &gt;))</a:t>
            </a:r>
            <a:endParaRPr/>
          </a:p>
        </p:txBody>
      </p:sp>
      <p:sp>
        <p:nvSpPr>
          <p:cNvPr id="729" name="Google Shape;729;p62"/>
          <p:cNvSpPr txBox="1"/>
          <p:nvPr/>
        </p:nvSpPr>
        <p:spPr>
          <a:xfrm>
            <a:off x="5318126" y="1489075"/>
            <a:ext cx="8468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Before:</a:t>
            </a:r>
            <a:endParaRPr/>
          </a:p>
        </p:txBody>
      </p:sp>
      <p:sp>
        <p:nvSpPr>
          <p:cNvPr id="730" name="Google Shape;730;p62"/>
          <p:cNvSpPr txBox="1"/>
          <p:nvPr/>
        </p:nvSpPr>
        <p:spPr>
          <a:xfrm>
            <a:off x="5334001" y="4876800"/>
            <a:ext cx="70724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After:</a:t>
            </a:r>
            <a:endParaRPr/>
          </a:p>
        </p:txBody>
      </p:sp>
      <p:sp>
        <p:nvSpPr>
          <p:cNvPr id="731" name="Google Shape;731;p62"/>
          <p:cNvSpPr txBox="1"/>
          <p:nvPr/>
        </p:nvSpPr>
        <p:spPr>
          <a:xfrm>
            <a:off x="5791200" y="3200400"/>
            <a:ext cx="374653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D: ((- + -) (&gt; + &gt;) (+ -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 + +)(- - - )(- &lt; &lt;)(&gt; - &gt;)(&lt; &lt; -)</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      (&lt; - &lt;)(&lt; + &lt;)(&lt; &gt; &lt;)(&lt; &lt; &lt;))</a:t>
            </a:r>
            <a:endParaRPr/>
          </a:p>
        </p:txBody>
      </p:sp>
      <p:sp>
        <p:nvSpPr>
          <p:cNvPr id="732" name="Google Shape;732;p62"/>
          <p:cNvSpPr txBox="1"/>
          <p:nvPr/>
        </p:nvSpPr>
        <p:spPr>
          <a:xfrm>
            <a:off x="5791201" y="2133600"/>
            <a:ext cx="33922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 ((&lt; &lt;)(&gt; &gt;)(&gt; +) (+ &gt;)(&lt; -)(-&gt;))</a:t>
            </a:r>
            <a:endParaRPr/>
          </a:p>
        </p:txBody>
      </p:sp>
      <p:sp>
        <p:nvSpPr>
          <p:cNvPr id="733" name="Google Shape;733;p62"/>
          <p:cNvSpPr txBox="1"/>
          <p:nvPr/>
        </p:nvSpPr>
        <p:spPr>
          <a:xfrm>
            <a:off x="5715001" y="5334000"/>
            <a:ext cx="10615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 ((&gt; &gt;))</a:t>
            </a:r>
            <a:endParaRPr/>
          </a:p>
        </p:txBody>
      </p:sp>
      <p:sp>
        <p:nvSpPr>
          <p:cNvPr id="734" name="Google Shape;734;p62"/>
          <p:cNvSpPr txBox="1"/>
          <p:nvPr/>
        </p:nvSpPr>
        <p:spPr>
          <a:xfrm>
            <a:off x="5241926" y="5984875"/>
            <a:ext cx="32904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Backup to B produces no changes.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63"/>
          <p:cNvSpPr txBox="1"/>
          <p:nvPr>
            <p:ph type="title"/>
          </p:nvPr>
        </p:nvSpPr>
        <p:spPr>
          <a:xfrm>
            <a:off x="2286000" y="0"/>
            <a:ext cx="7772400" cy="1143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…WHEN YOU’RE DONE...</a:t>
            </a:r>
            <a:endParaRPr/>
          </a:p>
        </p:txBody>
      </p:sp>
      <p:sp>
        <p:nvSpPr>
          <p:cNvPr id="740" name="Google Shape;740;p63"/>
          <p:cNvSpPr txBox="1"/>
          <p:nvPr/>
        </p:nvSpPr>
        <p:spPr>
          <a:xfrm>
            <a:off x="1524000" y="3727450"/>
            <a:ext cx="362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G</a:t>
            </a:r>
            <a:endParaRPr/>
          </a:p>
        </p:txBody>
      </p:sp>
      <p:grpSp>
        <p:nvGrpSpPr>
          <p:cNvPr id="741" name="Google Shape;741;p63"/>
          <p:cNvGrpSpPr/>
          <p:nvPr/>
        </p:nvGrpSpPr>
        <p:grpSpPr>
          <a:xfrm>
            <a:off x="4267200" y="2209800"/>
            <a:ext cx="3038706" cy="2862740"/>
            <a:chOff x="144" y="864"/>
            <a:chExt cx="2296" cy="2044"/>
          </a:xfrm>
        </p:grpSpPr>
        <p:sp>
          <p:nvSpPr>
            <p:cNvPr id="742" name="Google Shape;742;p63"/>
            <p:cNvSpPr/>
            <p:nvPr/>
          </p:nvSpPr>
          <p:spPr>
            <a:xfrm>
              <a:off x="256" y="1417"/>
              <a:ext cx="165" cy="159"/>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43" name="Google Shape;743;p63"/>
            <p:cNvSpPr/>
            <p:nvPr/>
          </p:nvSpPr>
          <p:spPr>
            <a:xfrm>
              <a:off x="1535" y="1101"/>
              <a:ext cx="165" cy="158"/>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44" name="Google Shape;744;p63"/>
            <p:cNvSpPr/>
            <p:nvPr/>
          </p:nvSpPr>
          <p:spPr>
            <a:xfrm>
              <a:off x="256" y="2168"/>
              <a:ext cx="165" cy="159"/>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45" name="Google Shape;745;p63"/>
            <p:cNvSpPr/>
            <p:nvPr/>
          </p:nvSpPr>
          <p:spPr>
            <a:xfrm>
              <a:off x="1989" y="1694"/>
              <a:ext cx="165" cy="158"/>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46" name="Google Shape;746;p63"/>
            <p:cNvSpPr/>
            <p:nvPr/>
          </p:nvSpPr>
          <p:spPr>
            <a:xfrm>
              <a:off x="834" y="1062"/>
              <a:ext cx="165" cy="158"/>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47" name="Google Shape;747;p63"/>
            <p:cNvSpPr/>
            <p:nvPr/>
          </p:nvSpPr>
          <p:spPr>
            <a:xfrm>
              <a:off x="1659" y="2327"/>
              <a:ext cx="165" cy="158"/>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48" name="Google Shape;748;p63"/>
            <p:cNvSpPr/>
            <p:nvPr/>
          </p:nvSpPr>
          <p:spPr>
            <a:xfrm>
              <a:off x="875" y="2485"/>
              <a:ext cx="165" cy="158"/>
            </a:xfrm>
            <a:prstGeom prst="ellipse">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cxnSp>
          <p:nvCxnSpPr>
            <p:cNvPr id="749" name="Google Shape;749;p63"/>
            <p:cNvCxnSpPr/>
            <p:nvPr/>
          </p:nvCxnSpPr>
          <p:spPr>
            <a:xfrm flipH="1" rot="10800000">
              <a:off x="380" y="1141"/>
              <a:ext cx="454" cy="276"/>
            </a:xfrm>
            <a:prstGeom prst="straightConnector1">
              <a:avLst/>
            </a:prstGeom>
            <a:noFill/>
            <a:ln cap="flat" cmpd="sng" w="9525">
              <a:solidFill>
                <a:schemeClr val="lt1"/>
              </a:solidFill>
              <a:prstDash val="solid"/>
              <a:round/>
              <a:headEnd len="med" w="med" type="none"/>
              <a:tailEnd len="med" w="med" type="none"/>
            </a:ln>
          </p:spPr>
        </p:cxnSp>
        <p:sp>
          <p:nvSpPr>
            <p:cNvPr id="750" name="Google Shape;750;p63"/>
            <p:cNvSpPr txBox="1"/>
            <p:nvPr/>
          </p:nvSpPr>
          <p:spPr>
            <a:xfrm>
              <a:off x="144" y="1104"/>
              <a:ext cx="245" cy="2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a:t>
              </a:r>
              <a:endParaRPr/>
            </a:p>
          </p:txBody>
        </p:sp>
        <p:sp>
          <p:nvSpPr>
            <p:cNvPr id="751" name="Google Shape;751;p63"/>
            <p:cNvSpPr txBox="1"/>
            <p:nvPr/>
          </p:nvSpPr>
          <p:spPr>
            <a:xfrm>
              <a:off x="710" y="864"/>
              <a:ext cx="227" cy="2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a:t>
              </a:r>
              <a:endParaRPr/>
            </a:p>
          </p:txBody>
        </p:sp>
        <p:sp>
          <p:nvSpPr>
            <p:cNvPr id="752" name="Google Shape;752;p63"/>
            <p:cNvSpPr txBox="1"/>
            <p:nvPr/>
          </p:nvSpPr>
          <p:spPr>
            <a:xfrm>
              <a:off x="1742" y="943"/>
              <a:ext cx="245" cy="2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a:t>
              </a:r>
              <a:endParaRPr/>
            </a:p>
          </p:txBody>
        </p:sp>
        <p:sp>
          <p:nvSpPr>
            <p:cNvPr id="753" name="Google Shape;753;p63"/>
            <p:cNvSpPr txBox="1"/>
            <p:nvPr/>
          </p:nvSpPr>
          <p:spPr>
            <a:xfrm>
              <a:off x="2195" y="1694"/>
              <a:ext cx="245" cy="2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D</a:t>
              </a:r>
              <a:endParaRPr/>
            </a:p>
          </p:txBody>
        </p:sp>
        <p:sp>
          <p:nvSpPr>
            <p:cNvPr id="754" name="Google Shape;754;p63"/>
            <p:cNvSpPr txBox="1"/>
            <p:nvPr/>
          </p:nvSpPr>
          <p:spPr>
            <a:xfrm>
              <a:off x="1948" y="2445"/>
              <a:ext cx="216" cy="2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a:t>
              </a:r>
              <a:endParaRPr/>
            </a:p>
          </p:txBody>
        </p:sp>
        <p:sp>
          <p:nvSpPr>
            <p:cNvPr id="755" name="Google Shape;755;p63"/>
            <p:cNvSpPr txBox="1"/>
            <p:nvPr/>
          </p:nvSpPr>
          <p:spPr>
            <a:xfrm>
              <a:off x="793" y="2644"/>
              <a:ext cx="216" cy="2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a:t>
              </a:r>
              <a:endParaRPr/>
            </a:p>
          </p:txBody>
        </p:sp>
        <p:cxnSp>
          <p:nvCxnSpPr>
            <p:cNvPr id="756" name="Google Shape;756;p63"/>
            <p:cNvCxnSpPr/>
            <p:nvPr/>
          </p:nvCxnSpPr>
          <p:spPr>
            <a:xfrm>
              <a:off x="999" y="1141"/>
              <a:ext cx="536" cy="0"/>
            </a:xfrm>
            <a:prstGeom prst="straightConnector1">
              <a:avLst/>
            </a:prstGeom>
            <a:noFill/>
            <a:ln cap="flat" cmpd="sng" w="9525">
              <a:solidFill>
                <a:schemeClr val="lt1"/>
              </a:solidFill>
              <a:prstDash val="solid"/>
              <a:round/>
              <a:headEnd len="med" w="med" type="none"/>
              <a:tailEnd len="med" w="med" type="none"/>
            </a:ln>
          </p:spPr>
        </p:cxnSp>
        <p:cxnSp>
          <p:nvCxnSpPr>
            <p:cNvPr id="757" name="Google Shape;757;p63"/>
            <p:cNvCxnSpPr/>
            <p:nvPr/>
          </p:nvCxnSpPr>
          <p:spPr>
            <a:xfrm>
              <a:off x="1700" y="1220"/>
              <a:ext cx="331" cy="474"/>
            </a:xfrm>
            <a:prstGeom prst="straightConnector1">
              <a:avLst/>
            </a:prstGeom>
            <a:noFill/>
            <a:ln cap="flat" cmpd="sng" w="9525">
              <a:solidFill>
                <a:schemeClr val="lt1"/>
              </a:solidFill>
              <a:prstDash val="solid"/>
              <a:round/>
              <a:headEnd len="med" w="med" type="none"/>
              <a:tailEnd len="med" w="med" type="none"/>
            </a:ln>
          </p:spPr>
        </p:cxnSp>
        <p:cxnSp>
          <p:nvCxnSpPr>
            <p:cNvPr id="758" name="Google Shape;758;p63"/>
            <p:cNvCxnSpPr/>
            <p:nvPr/>
          </p:nvCxnSpPr>
          <p:spPr>
            <a:xfrm flipH="1">
              <a:off x="1040" y="2485"/>
              <a:ext cx="660" cy="118"/>
            </a:xfrm>
            <a:prstGeom prst="straightConnector1">
              <a:avLst/>
            </a:prstGeom>
            <a:noFill/>
            <a:ln cap="flat" cmpd="sng" w="9525">
              <a:solidFill>
                <a:schemeClr val="lt1"/>
              </a:solidFill>
              <a:prstDash val="solid"/>
              <a:round/>
              <a:headEnd len="med" w="med" type="none"/>
              <a:tailEnd len="med" w="med" type="none"/>
            </a:ln>
          </p:spPr>
        </p:cxnSp>
        <p:cxnSp>
          <p:nvCxnSpPr>
            <p:cNvPr id="759" name="Google Shape;759;p63"/>
            <p:cNvCxnSpPr/>
            <p:nvPr/>
          </p:nvCxnSpPr>
          <p:spPr>
            <a:xfrm rot="10800000">
              <a:off x="380" y="2287"/>
              <a:ext cx="495" cy="277"/>
            </a:xfrm>
            <a:prstGeom prst="straightConnector1">
              <a:avLst/>
            </a:prstGeom>
            <a:noFill/>
            <a:ln cap="flat" cmpd="sng" w="9525">
              <a:solidFill>
                <a:schemeClr val="lt1"/>
              </a:solidFill>
              <a:prstDash val="solid"/>
              <a:round/>
              <a:headEnd len="med" w="med" type="none"/>
              <a:tailEnd len="med" w="med" type="none"/>
            </a:ln>
          </p:spPr>
        </p:cxnSp>
        <p:cxnSp>
          <p:nvCxnSpPr>
            <p:cNvPr id="760" name="Google Shape;760;p63"/>
            <p:cNvCxnSpPr/>
            <p:nvPr/>
          </p:nvCxnSpPr>
          <p:spPr>
            <a:xfrm flipH="1" rot="10800000">
              <a:off x="380" y="1220"/>
              <a:ext cx="536" cy="948"/>
            </a:xfrm>
            <a:prstGeom prst="straightConnector1">
              <a:avLst/>
            </a:prstGeom>
            <a:noFill/>
            <a:ln cap="flat" cmpd="sng" w="9525">
              <a:solidFill>
                <a:schemeClr val="lt1"/>
              </a:solidFill>
              <a:prstDash val="solid"/>
              <a:round/>
              <a:headEnd len="med" w="med" type="none"/>
              <a:tailEnd len="med" w="med" type="none"/>
            </a:ln>
          </p:spPr>
        </p:cxnSp>
        <p:cxnSp>
          <p:nvCxnSpPr>
            <p:cNvPr id="761" name="Google Shape;761;p63"/>
            <p:cNvCxnSpPr/>
            <p:nvPr/>
          </p:nvCxnSpPr>
          <p:spPr>
            <a:xfrm flipH="1" rot="10800000">
              <a:off x="421" y="1813"/>
              <a:ext cx="1568" cy="395"/>
            </a:xfrm>
            <a:prstGeom prst="straightConnector1">
              <a:avLst/>
            </a:prstGeom>
            <a:noFill/>
            <a:ln cap="flat" cmpd="sng" w="9525">
              <a:solidFill>
                <a:schemeClr val="lt1"/>
              </a:solidFill>
              <a:prstDash val="solid"/>
              <a:round/>
              <a:headEnd len="med" w="med" type="none"/>
              <a:tailEnd len="med" w="med" type="none"/>
            </a:ln>
          </p:spPr>
        </p:cxnSp>
        <p:cxnSp>
          <p:nvCxnSpPr>
            <p:cNvPr id="762" name="Google Shape;762;p63"/>
            <p:cNvCxnSpPr/>
            <p:nvPr/>
          </p:nvCxnSpPr>
          <p:spPr>
            <a:xfrm flipH="1">
              <a:off x="1742" y="1852"/>
              <a:ext cx="330" cy="475"/>
            </a:xfrm>
            <a:prstGeom prst="straightConnector1">
              <a:avLst/>
            </a:prstGeom>
            <a:noFill/>
            <a:ln cap="flat" cmpd="sng" w="9525">
              <a:solidFill>
                <a:schemeClr val="lt1"/>
              </a:solidFill>
              <a:prstDash val="solid"/>
              <a:round/>
              <a:headEnd len="med" w="med" type="none"/>
              <a:tailEnd len="med" w="med" type="none"/>
            </a:ln>
          </p:spPr>
        </p:cxnSp>
        <p:cxnSp>
          <p:nvCxnSpPr>
            <p:cNvPr id="763" name="Google Shape;763;p63"/>
            <p:cNvCxnSpPr/>
            <p:nvPr/>
          </p:nvCxnSpPr>
          <p:spPr>
            <a:xfrm>
              <a:off x="380" y="1576"/>
              <a:ext cx="536" cy="909"/>
            </a:xfrm>
            <a:prstGeom prst="straightConnector1">
              <a:avLst/>
            </a:prstGeom>
            <a:noFill/>
            <a:ln cap="flat" cmpd="sng" w="9525">
              <a:solidFill>
                <a:schemeClr val="lt1"/>
              </a:solidFill>
              <a:prstDash val="solid"/>
              <a:round/>
              <a:headEnd len="med" w="med" type="none"/>
              <a:tailEnd len="med" w="med" type="none"/>
            </a:ln>
          </p:spPr>
        </p:cxnSp>
      </p:grpSp>
      <p:sp>
        <p:nvSpPr>
          <p:cNvPr id="764" name="Google Shape;764;p63"/>
          <p:cNvSpPr txBox="1"/>
          <p:nvPr/>
        </p:nvSpPr>
        <p:spPr>
          <a:xfrm>
            <a:off x="7848601" y="2438401"/>
            <a:ext cx="1943161"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 ((&gt; &gt;))</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 ((&gt; + &gt;)(&gt; - &gt;))</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 ((&gt; &gt;))</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D: ((&gt; + &gt;)(&gt; - &gt;))</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 ((&gt; &gt;))</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 ((&gt; + &gt;) (&gt; - &gt;))</a:t>
            </a:r>
            <a:endParaRPr/>
          </a:p>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G: ((+ + +) (- - -))</a:t>
            </a:r>
            <a:endParaRPr/>
          </a:p>
        </p:txBody>
      </p:sp>
      <p:grpSp>
        <p:nvGrpSpPr>
          <p:cNvPr id="765" name="Google Shape;765;p63"/>
          <p:cNvGrpSpPr/>
          <p:nvPr/>
        </p:nvGrpSpPr>
        <p:grpSpPr>
          <a:xfrm>
            <a:off x="1752601" y="2057401"/>
            <a:ext cx="2136775" cy="2849563"/>
            <a:chOff x="394" y="1126"/>
            <a:chExt cx="1346" cy="1795"/>
          </a:xfrm>
        </p:grpSpPr>
        <p:sp>
          <p:nvSpPr>
            <p:cNvPr id="766" name="Google Shape;766;p63"/>
            <p:cNvSpPr/>
            <p:nvPr/>
          </p:nvSpPr>
          <p:spPr>
            <a:xfrm>
              <a:off x="586" y="1414"/>
              <a:ext cx="912" cy="1248"/>
            </a:xfrm>
            <a:prstGeom prst="cube">
              <a:avLst>
                <a:gd fmla="val 25000" name="adj"/>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767" name="Google Shape;767;p63"/>
            <p:cNvSpPr txBox="1"/>
            <p:nvPr/>
          </p:nvSpPr>
          <p:spPr>
            <a:xfrm>
              <a:off x="634" y="1126"/>
              <a:ext cx="204"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A</a:t>
              </a:r>
              <a:endParaRPr/>
            </a:p>
          </p:txBody>
        </p:sp>
        <p:sp>
          <p:nvSpPr>
            <p:cNvPr id="768" name="Google Shape;768;p63"/>
            <p:cNvSpPr txBox="1"/>
            <p:nvPr/>
          </p:nvSpPr>
          <p:spPr>
            <a:xfrm>
              <a:off x="1402" y="1174"/>
              <a:ext cx="189"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B</a:t>
              </a:r>
              <a:endParaRPr/>
            </a:p>
          </p:txBody>
        </p:sp>
        <p:sp>
          <p:nvSpPr>
            <p:cNvPr id="769" name="Google Shape;769;p63"/>
            <p:cNvSpPr txBox="1"/>
            <p:nvPr/>
          </p:nvSpPr>
          <p:spPr>
            <a:xfrm>
              <a:off x="1536" y="2304"/>
              <a:ext cx="204"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C</a:t>
              </a:r>
              <a:endParaRPr/>
            </a:p>
          </p:txBody>
        </p:sp>
        <p:sp>
          <p:nvSpPr>
            <p:cNvPr id="770" name="Google Shape;770;p63"/>
            <p:cNvSpPr txBox="1"/>
            <p:nvPr/>
          </p:nvSpPr>
          <p:spPr>
            <a:xfrm>
              <a:off x="1200" y="2688"/>
              <a:ext cx="204"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D</a:t>
              </a:r>
              <a:endParaRPr/>
            </a:p>
          </p:txBody>
        </p:sp>
        <p:sp>
          <p:nvSpPr>
            <p:cNvPr id="771" name="Google Shape;771;p63"/>
            <p:cNvSpPr txBox="1"/>
            <p:nvPr/>
          </p:nvSpPr>
          <p:spPr>
            <a:xfrm>
              <a:off x="432" y="2640"/>
              <a:ext cx="180"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E</a:t>
              </a:r>
              <a:endParaRPr/>
            </a:p>
          </p:txBody>
        </p:sp>
        <p:sp>
          <p:nvSpPr>
            <p:cNvPr id="772" name="Google Shape;772;p63"/>
            <p:cNvSpPr txBox="1"/>
            <p:nvPr/>
          </p:nvSpPr>
          <p:spPr>
            <a:xfrm>
              <a:off x="394" y="1558"/>
              <a:ext cx="180"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F</a:t>
              </a:r>
              <a:endParaRPr/>
            </a:p>
          </p:txBody>
        </p:sp>
        <p:sp>
          <p:nvSpPr>
            <p:cNvPr id="773" name="Google Shape;773;p63"/>
            <p:cNvSpPr txBox="1"/>
            <p:nvPr/>
          </p:nvSpPr>
          <p:spPr>
            <a:xfrm>
              <a:off x="1056" y="1680"/>
              <a:ext cx="228" cy="23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G</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6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rPr lang="en-US"/>
              <a:t>WALTZ’S ALGORITHM FACTOIDS</a:t>
            </a:r>
            <a:endParaRPr/>
          </a:p>
        </p:txBody>
      </p:sp>
      <p:sp>
        <p:nvSpPr>
          <p:cNvPr id="779" name="Google Shape;779;p6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3000"/>
              <a:buChar char="•"/>
            </a:pPr>
            <a:r>
              <a:rPr lang="en-US"/>
              <a:t>Guaranteed to find unique correct figure labeling if one exists.</a:t>
            </a:r>
            <a:endParaRPr/>
          </a:p>
          <a:p>
            <a:pPr indent="-228600" lvl="0" marL="228600" rtl="0" algn="l">
              <a:lnSpc>
                <a:spcPct val="120000"/>
              </a:lnSpc>
              <a:spcBef>
                <a:spcPts val="1000"/>
              </a:spcBef>
              <a:spcAft>
                <a:spcPts val="0"/>
              </a:spcAft>
              <a:buClr>
                <a:schemeClr val="lt1"/>
              </a:buClr>
              <a:buSzPts val="3000"/>
              <a:buChar char="•"/>
            </a:pPr>
            <a:r>
              <a:rPr lang="en-US"/>
              <a:t>If more than one labeling exists, at least one vertex set will have multiple entries; by doing a depth-first exhaustive traversal of the graph you can generate all possible labelings.</a:t>
            </a:r>
            <a:endParaRPr/>
          </a:p>
          <a:p>
            <a:pPr indent="-228600" lvl="0" marL="228600" rtl="0" algn="l">
              <a:lnSpc>
                <a:spcPct val="120000"/>
              </a:lnSpc>
              <a:spcBef>
                <a:spcPts val="1000"/>
              </a:spcBef>
              <a:spcAft>
                <a:spcPts val="0"/>
              </a:spcAft>
              <a:buClr>
                <a:schemeClr val="lt1"/>
              </a:buClr>
              <a:buSzPts val="3000"/>
              <a:buChar char="•"/>
            </a:pPr>
            <a:r>
              <a:rPr lang="en-US"/>
              <a:t>Illumination serves to reduce ambiguity.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6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Twentieth Century"/>
              <a:buNone/>
            </a:pPr>
            <a:r>
              <a:rPr lang="en-US" sz="6000"/>
              <a:t>QUESTIONS</a:t>
            </a:r>
            <a:endParaRPr/>
          </a:p>
        </p:txBody>
      </p:sp>
      <p:sp>
        <p:nvSpPr>
          <p:cNvPr id="785" name="Google Shape;785;p65"/>
          <p:cNvSpPr txBox="1"/>
          <p:nvPr>
            <p:ph idx="1" type="body"/>
          </p:nvPr>
        </p:nvSpPr>
        <p:spPr>
          <a:xfrm rot="10492603">
            <a:off x="9542387" y="6608341"/>
            <a:ext cx="1712890" cy="235419"/>
          </a:xfrm>
          <a:prstGeom prst="rect">
            <a:avLst/>
          </a:prstGeom>
          <a:noFill/>
          <a:ln>
            <a:noFill/>
          </a:ln>
        </p:spPr>
        <p:txBody>
          <a:bodyPr anchorCtr="0" anchor="t" bIns="45700" lIns="91425" spcFirstLastPara="1" rIns="91425" wrap="square" tIns="45700">
            <a:noAutofit/>
          </a:bodyPr>
          <a:lstStyle/>
          <a:p>
            <a:pPr indent="-165100" lvl="0" marL="228600" rtl="0" algn="l">
              <a:lnSpc>
                <a:spcPct val="120000"/>
              </a:lnSpc>
              <a:spcBef>
                <a:spcPts val="0"/>
              </a:spcBef>
              <a:spcAft>
                <a:spcPts val="0"/>
              </a:spcAft>
              <a:buClr>
                <a:schemeClr val="lt1"/>
              </a:buClr>
              <a:buSzPts val="1000"/>
              <a:buNone/>
            </a:pPr>
            <a:r>
              <a:t/>
            </a:r>
            <a:endParaRPr sz="800"/>
          </a:p>
        </p:txBody>
      </p:sp>
      <p:sp>
        <p:nvSpPr>
          <p:cNvPr id="786" name="Google Shape;786;p65"/>
          <p:cNvSpPr txBox="1"/>
          <p:nvPr/>
        </p:nvSpPr>
        <p:spPr>
          <a:xfrm>
            <a:off x="1275008" y="1937938"/>
            <a:ext cx="990599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Q1 LABEL THE FOLLOWING 3D OBJECTS :</a:t>
            </a:r>
            <a:endParaRPr/>
          </a:p>
          <a:p>
            <a:pPr indent="0" lvl="0" marL="0" marR="0" rtl="0" algn="l">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pic>
        <p:nvPicPr>
          <p:cNvPr id="787" name="Google Shape;787;p65"/>
          <p:cNvPicPr preferRelativeResize="0"/>
          <p:nvPr/>
        </p:nvPicPr>
        <p:blipFill rotWithShape="1">
          <a:blip r:embed="rId3">
            <a:alphaModFix/>
          </a:blip>
          <a:srcRect b="0" l="0" r="0" t="0"/>
          <a:stretch/>
        </p:blipFill>
        <p:spPr>
          <a:xfrm>
            <a:off x="5511511" y="2097088"/>
            <a:ext cx="1568162" cy="1612211"/>
          </a:xfrm>
          <a:prstGeom prst="rect">
            <a:avLst/>
          </a:prstGeom>
          <a:noFill/>
          <a:ln>
            <a:noFill/>
          </a:ln>
        </p:spPr>
      </p:pic>
      <p:sp>
        <p:nvSpPr>
          <p:cNvPr id="788" name="Google Shape;788;p65"/>
          <p:cNvSpPr txBox="1"/>
          <p:nvPr/>
        </p:nvSpPr>
        <p:spPr>
          <a:xfrm>
            <a:off x="1275008" y="4142509"/>
            <a:ext cx="731481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Q2 HOW CAN YOU LABEL COMPLEX OBJECTS LIKE A MOUSE</a:t>
            </a:r>
            <a:endParaRPr/>
          </a:p>
        </p:txBody>
      </p:sp>
      <p:sp>
        <p:nvSpPr>
          <p:cNvPr id="789" name="Google Shape;789;p65"/>
          <p:cNvSpPr txBox="1"/>
          <p:nvPr/>
        </p:nvSpPr>
        <p:spPr>
          <a:xfrm>
            <a:off x="1275008" y="5276653"/>
            <a:ext cx="966195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wentieth Century"/>
                <a:ea typeface="Twentieth Century"/>
                <a:cs typeface="Twentieth Century"/>
                <a:sym typeface="Twentieth Century"/>
              </a:rPr>
              <a:t>Q3 IS IT NECESSARY THAT ALL LABELABLE OBJECT CAN BE CONSTRUCTED IN THE REAL WORLD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59" name="Google Shape;259;p23"/>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65" name="Google Shape;265;p24"/>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71" name="Google Shape;271;p25"/>
          <p:cNvPicPr preferRelativeResize="0"/>
          <p:nvPr>
            <p:ph idx="1" type="body"/>
          </p:nvPr>
        </p:nvPicPr>
        <p:blipFill rotWithShape="1">
          <a:blip r:embed="rId3">
            <a:alphaModFix/>
          </a:blip>
          <a:srcRect b="0" l="0" r="0" t="0"/>
          <a:stretch/>
        </p:blipFill>
        <p:spPr>
          <a:xfrm>
            <a:off x="1" y="0"/>
            <a:ext cx="12192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77" name="Google Shape;277;p26"/>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Twentieth Century"/>
              <a:buNone/>
            </a:pPr>
            <a:r>
              <a:t/>
            </a:r>
            <a:endParaRPr/>
          </a:p>
        </p:txBody>
      </p:sp>
      <p:pic>
        <p:nvPicPr>
          <p:cNvPr id="283" name="Google Shape;283;p27"/>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